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64" r:id="rId2"/>
    <p:sldId id="272" r:id="rId3"/>
    <p:sldId id="256" r:id="rId4"/>
    <p:sldId id="257" r:id="rId5"/>
    <p:sldId id="274" r:id="rId6"/>
    <p:sldId id="273" r:id="rId7"/>
    <p:sldId id="259" r:id="rId8"/>
    <p:sldId id="269" r:id="rId9"/>
    <p:sldId id="270" r:id="rId10"/>
    <p:sldId id="263" r:id="rId11"/>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0" d="100"/>
          <a:sy n="80" d="100"/>
        </p:scale>
        <p:origin x="3810" y="114"/>
      </p:cViewPr>
      <p:guideLst>
        <p:guide orient="horz" pos="3120"/>
        <p:guide pos="2160"/>
      </p:guideLst>
    </p:cSldViewPr>
  </p:slideViewPr>
  <p:notesTextViewPr>
    <p:cViewPr>
      <p:scale>
        <a:sx n="1" d="1"/>
        <a:sy n="1" d="1"/>
      </p:scale>
      <p:origin x="0" y="0"/>
    </p:cViewPr>
  </p:notesTextViewPr>
  <p:sorterViewPr>
    <p:cViewPr>
      <p:scale>
        <a:sx n="100" d="100"/>
        <a:sy n="100" d="100"/>
      </p:scale>
      <p:origin x="0" y="19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A218C0-E90D-491A-B0AB-4A482A621FB9}" type="datetimeFigureOut">
              <a:rPr lang="fr-FR" smtClean="0"/>
              <a:pPr/>
              <a:t>06/05/2019</a:t>
            </a:fld>
            <a:endParaRPr lang="fr-FR"/>
          </a:p>
        </p:txBody>
      </p:sp>
      <p:sp>
        <p:nvSpPr>
          <p:cNvPr id="4" name="Espace réservé de l'image des diapositives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D88897-F4E9-4CFA-B921-525353C3C38B}" type="slidenum">
              <a:rPr lang="fr-FR" smtClean="0"/>
              <a:pPr/>
              <a:t>‹N°›</a:t>
            </a:fld>
            <a:endParaRPr lang="fr-FR"/>
          </a:p>
        </p:txBody>
      </p:sp>
    </p:spTree>
    <p:extLst>
      <p:ext uri="{BB962C8B-B14F-4D97-AF65-F5344CB8AC3E}">
        <p14:creationId xmlns:p14="http://schemas.microsoft.com/office/powerpoint/2010/main" val="540501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9D88897-F4E9-4CFA-B921-525353C3C38B}" type="slidenum">
              <a:rPr lang="fr-FR" smtClean="0"/>
              <a:pPr/>
              <a:t>7</a:t>
            </a:fld>
            <a:endParaRPr lang="fr-FR"/>
          </a:p>
        </p:txBody>
      </p:sp>
    </p:spTree>
    <p:extLst>
      <p:ext uri="{BB962C8B-B14F-4D97-AF65-F5344CB8AC3E}">
        <p14:creationId xmlns:p14="http://schemas.microsoft.com/office/powerpoint/2010/main" val="3989751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83"/>
            <a:ext cx="5829300" cy="2123369"/>
          </a:xfrm>
        </p:spPr>
        <p:txBody>
          <a:bodyPr/>
          <a:lstStyle/>
          <a:p>
            <a:r>
              <a:rPr lang="fr-FR"/>
              <a:t>Modifiez le style du titre</a:t>
            </a:r>
            <a:endParaRPr lang="en-US"/>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a:p>
        </p:txBody>
      </p:sp>
      <p:sp>
        <p:nvSpPr>
          <p:cNvPr id="4" name="Espace réservé de la date 3"/>
          <p:cNvSpPr>
            <a:spLocks noGrp="1"/>
          </p:cNvSpPr>
          <p:nvPr>
            <p:ph type="dt" sz="half" idx="10"/>
          </p:nvPr>
        </p:nvSpPr>
        <p:spPr/>
        <p:txBody>
          <a:bodyPr/>
          <a:lstStyle/>
          <a:p>
            <a:fld id="{D35B55EA-8D1E-4999-AADA-60E880A9A7B7}" type="datetime1">
              <a:rPr lang="en-US" smtClean="0"/>
              <a:pPr/>
              <a:t>5/6/2019</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0603832C-9763-4F42-8006-EFA2223029FE}" type="slidenum">
              <a:rPr lang="en-US" smtClean="0"/>
              <a:pPr/>
              <a:t>‹N°›</a:t>
            </a:fld>
            <a:endParaRPr lang="en-US"/>
          </a:p>
        </p:txBody>
      </p:sp>
    </p:spTree>
    <p:extLst>
      <p:ext uri="{BB962C8B-B14F-4D97-AF65-F5344CB8AC3E}">
        <p14:creationId xmlns:p14="http://schemas.microsoft.com/office/powerpoint/2010/main" val="2073947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E7D14CAE-59A3-40E7-80E5-B3E0426F598D}" type="datetime1">
              <a:rPr lang="en-US" smtClean="0"/>
              <a:pPr/>
              <a:t>5/6/2019</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0603832C-9763-4F42-8006-EFA2223029FE}" type="slidenum">
              <a:rPr lang="en-US" smtClean="0"/>
              <a:pPr/>
              <a:t>‹N°›</a:t>
            </a:fld>
            <a:endParaRPr lang="en-US"/>
          </a:p>
        </p:txBody>
      </p:sp>
    </p:spTree>
    <p:extLst>
      <p:ext uri="{BB962C8B-B14F-4D97-AF65-F5344CB8AC3E}">
        <p14:creationId xmlns:p14="http://schemas.microsoft.com/office/powerpoint/2010/main" val="1306824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29697"/>
            <a:ext cx="1157288" cy="11268075"/>
          </a:xfrm>
        </p:spPr>
        <p:txBody>
          <a:bodyPr vert="eaVert"/>
          <a:lstStyle/>
          <a:p>
            <a:r>
              <a:rPr lang="fr-FR"/>
              <a:t>Modifiez le style du titre</a:t>
            </a:r>
            <a:endParaRPr lang="en-US"/>
          </a:p>
        </p:txBody>
      </p:sp>
      <p:sp>
        <p:nvSpPr>
          <p:cNvPr id="3" name="Espace réservé du texte vertical 2"/>
          <p:cNvSpPr>
            <a:spLocks noGrp="1"/>
          </p:cNvSpPr>
          <p:nvPr>
            <p:ph type="body" orient="vert" idx="1"/>
          </p:nvPr>
        </p:nvSpPr>
        <p:spPr>
          <a:xfrm>
            <a:off x="257176" y="529697"/>
            <a:ext cx="3357563" cy="1126807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2D79A436-1B1B-41E5-AAC3-469A05389F76}" type="datetime1">
              <a:rPr lang="en-US" smtClean="0"/>
              <a:pPr/>
              <a:t>5/6/2019</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0603832C-9763-4F42-8006-EFA2223029FE}" type="slidenum">
              <a:rPr lang="en-US" smtClean="0"/>
              <a:pPr/>
              <a:t>‹N°›</a:t>
            </a:fld>
            <a:endParaRPr lang="en-US"/>
          </a:p>
        </p:txBody>
      </p:sp>
    </p:spTree>
    <p:extLst>
      <p:ext uri="{BB962C8B-B14F-4D97-AF65-F5344CB8AC3E}">
        <p14:creationId xmlns:p14="http://schemas.microsoft.com/office/powerpoint/2010/main" val="237791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EBF52E50-71F0-49FB-A6F4-282FAA429DC6}" type="datetime1">
              <a:rPr lang="en-US" smtClean="0"/>
              <a:pPr/>
              <a:t>5/6/2019</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0603832C-9763-4F42-8006-EFA2223029FE}" type="slidenum">
              <a:rPr lang="en-US" smtClean="0"/>
              <a:pPr/>
              <a:t>‹N°›</a:t>
            </a:fld>
            <a:endParaRPr lang="en-US"/>
          </a:p>
        </p:txBody>
      </p:sp>
    </p:spTree>
    <p:extLst>
      <p:ext uri="{BB962C8B-B14F-4D97-AF65-F5344CB8AC3E}">
        <p14:creationId xmlns:p14="http://schemas.microsoft.com/office/powerpoint/2010/main" val="1805848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2"/>
            <a:ext cx="5829300" cy="1967442"/>
          </a:xfrm>
        </p:spPr>
        <p:txBody>
          <a:bodyPr anchor="t"/>
          <a:lstStyle>
            <a:lvl1pPr algn="l">
              <a:defRPr sz="4000" b="1" cap="all"/>
            </a:lvl1pPr>
          </a:lstStyle>
          <a:p>
            <a:r>
              <a:rPr lang="fr-FR"/>
              <a:t>Modifiez le style du titre</a:t>
            </a:r>
            <a:endParaRPr lang="en-US"/>
          </a:p>
        </p:txBody>
      </p:sp>
      <p:sp>
        <p:nvSpPr>
          <p:cNvPr id="3" name="Espace réservé du texte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202669D-FDB5-4DD6-B14B-3ED72C19D5B6}" type="datetime1">
              <a:rPr lang="en-US" smtClean="0"/>
              <a:pPr/>
              <a:t>5/6/2019</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0603832C-9763-4F42-8006-EFA2223029FE}" type="slidenum">
              <a:rPr lang="en-US" smtClean="0"/>
              <a:pPr/>
              <a:t>‹N°›</a:t>
            </a:fld>
            <a:endParaRPr lang="en-US"/>
          </a:p>
        </p:txBody>
      </p:sp>
    </p:spTree>
    <p:extLst>
      <p:ext uri="{BB962C8B-B14F-4D97-AF65-F5344CB8AC3E}">
        <p14:creationId xmlns:p14="http://schemas.microsoft.com/office/powerpoint/2010/main" val="3877114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p:cNvSpPr>
            <a:spLocks noGrp="1"/>
          </p:cNvSpPr>
          <p:nvPr>
            <p:ph type="dt" sz="half" idx="10"/>
          </p:nvPr>
        </p:nvSpPr>
        <p:spPr/>
        <p:txBody>
          <a:bodyPr/>
          <a:lstStyle/>
          <a:p>
            <a:fld id="{F36C6759-9B5B-47E5-AD8A-6838A83BA4BD}" type="datetime1">
              <a:rPr lang="en-US" smtClean="0"/>
              <a:pPr/>
              <a:t>5/6/2019</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0603832C-9763-4F42-8006-EFA2223029FE}" type="slidenum">
              <a:rPr lang="en-US" smtClean="0"/>
              <a:pPr/>
              <a:t>‹N°›</a:t>
            </a:fld>
            <a:endParaRPr lang="en-US"/>
          </a:p>
        </p:txBody>
      </p:sp>
    </p:spTree>
    <p:extLst>
      <p:ext uri="{BB962C8B-B14F-4D97-AF65-F5344CB8AC3E}">
        <p14:creationId xmlns:p14="http://schemas.microsoft.com/office/powerpoint/2010/main" val="3656744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p:spPr>
        <p:txBody>
          <a:bodyPr/>
          <a:lstStyle>
            <a:lvl1pPr>
              <a:defRPr/>
            </a:lvl1pPr>
          </a:lstStyle>
          <a:p>
            <a:r>
              <a:rPr lang="fr-FR"/>
              <a:t>Modifiez le style du titre</a:t>
            </a:r>
            <a:endParaRPr lang="en-US"/>
          </a:p>
        </p:txBody>
      </p:sp>
      <p:sp>
        <p:nvSpPr>
          <p:cNvPr id="3" name="Espace réservé du texte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p:cNvSpPr>
            <a:spLocks noGrp="1"/>
          </p:cNvSpPr>
          <p:nvPr>
            <p:ph type="dt" sz="half" idx="10"/>
          </p:nvPr>
        </p:nvSpPr>
        <p:spPr/>
        <p:txBody>
          <a:bodyPr/>
          <a:lstStyle/>
          <a:p>
            <a:fld id="{3D809033-D319-415E-92DF-B28FC666774A}" type="datetime1">
              <a:rPr lang="en-US" smtClean="0"/>
              <a:pPr/>
              <a:t>5/6/2019</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0603832C-9763-4F42-8006-EFA2223029FE}" type="slidenum">
              <a:rPr lang="en-US" smtClean="0"/>
              <a:pPr/>
              <a:t>‹N°›</a:t>
            </a:fld>
            <a:endParaRPr lang="en-US"/>
          </a:p>
        </p:txBody>
      </p:sp>
    </p:spTree>
    <p:extLst>
      <p:ext uri="{BB962C8B-B14F-4D97-AF65-F5344CB8AC3E}">
        <p14:creationId xmlns:p14="http://schemas.microsoft.com/office/powerpoint/2010/main" val="3929864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e la date 2"/>
          <p:cNvSpPr>
            <a:spLocks noGrp="1"/>
          </p:cNvSpPr>
          <p:nvPr>
            <p:ph type="dt" sz="half" idx="10"/>
          </p:nvPr>
        </p:nvSpPr>
        <p:spPr/>
        <p:txBody>
          <a:bodyPr/>
          <a:lstStyle/>
          <a:p>
            <a:fld id="{9AFE545C-7CB0-476E-9127-C06171659953}" type="datetime1">
              <a:rPr lang="en-US" smtClean="0"/>
              <a:pPr/>
              <a:t>5/6/2019</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0603832C-9763-4F42-8006-EFA2223029FE}" type="slidenum">
              <a:rPr lang="en-US" smtClean="0"/>
              <a:pPr/>
              <a:t>‹N°›</a:t>
            </a:fld>
            <a:endParaRPr lang="en-US"/>
          </a:p>
        </p:txBody>
      </p:sp>
    </p:spTree>
    <p:extLst>
      <p:ext uri="{BB962C8B-B14F-4D97-AF65-F5344CB8AC3E}">
        <p14:creationId xmlns:p14="http://schemas.microsoft.com/office/powerpoint/2010/main" val="3161311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FC73B0E-B3A0-4C1A-A8DE-3C534DC8869C}" type="datetime1">
              <a:rPr lang="en-US" smtClean="0"/>
              <a:pPr/>
              <a:t>5/6/2019</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0603832C-9763-4F42-8006-EFA2223029FE}" type="slidenum">
              <a:rPr lang="en-US" smtClean="0"/>
              <a:pPr/>
              <a:t>‹N°›</a:t>
            </a:fld>
            <a:endParaRPr lang="en-US"/>
          </a:p>
        </p:txBody>
      </p:sp>
    </p:spTree>
    <p:extLst>
      <p:ext uri="{BB962C8B-B14F-4D97-AF65-F5344CB8AC3E}">
        <p14:creationId xmlns:p14="http://schemas.microsoft.com/office/powerpoint/2010/main" val="3194158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1" y="394406"/>
            <a:ext cx="2256235" cy="1678517"/>
          </a:xfrm>
        </p:spPr>
        <p:txBody>
          <a:bodyPr anchor="b"/>
          <a:lstStyle>
            <a:lvl1pPr algn="l">
              <a:defRPr sz="2000" b="1"/>
            </a:lvl1pPr>
          </a:lstStyle>
          <a:p>
            <a:r>
              <a:rPr lang="fr-FR"/>
              <a:t>Modifiez le style du titre</a:t>
            </a:r>
            <a:endParaRPr lang="en-US"/>
          </a:p>
        </p:txBody>
      </p:sp>
      <p:sp>
        <p:nvSpPr>
          <p:cNvPr id="3" name="Espace réservé du contenu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D471761-FC56-43A1-9CC4-8285591791D2}" type="datetime1">
              <a:rPr lang="en-US" smtClean="0"/>
              <a:pPr/>
              <a:t>5/6/2019</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0603832C-9763-4F42-8006-EFA2223029FE}" type="slidenum">
              <a:rPr lang="en-US" smtClean="0"/>
              <a:pPr/>
              <a:t>‹N°›</a:t>
            </a:fld>
            <a:endParaRPr lang="en-US"/>
          </a:p>
        </p:txBody>
      </p:sp>
    </p:spTree>
    <p:extLst>
      <p:ext uri="{BB962C8B-B14F-4D97-AF65-F5344CB8AC3E}">
        <p14:creationId xmlns:p14="http://schemas.microsoft.com/office/powerpoint/2010/main" val="96972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2000" b="1"/>
            </a:lvl1pPr>
          </a:lstStyle>
          <a:p>
            <a:r>
              <a:rPr lang="fr-FR"/>
              <a:t>Modifiez le style du titre</a:t>
            </a:r>
            <a:endParaRPr lang="en-US"/>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99766BC-E67D-40DF-BD09-C42601ED4D6F}" type="datetime1">
              <a:rPr lang="en-US" smtClean="0"/>
              <a:pPr/>
              <a:t>5/6/2019</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0603832C-9763-4F42-8006-EFA2223029FE}" type="slidenum">
              <a:rPr lang="en-US" smtClean="0"/>
              <a:pPr/>
              <a:t>‹N°›</a:t>
            </a:fld>
            <a:endParaRPr lang="en-US"/>
          </a:p>
        </p:txBody>
      </p:sp>
    </p:spTree>
    <p:extLst>
      <p:ext uri="{BB962C8B-B14F-4D97-AF65-F5344CB8AC3E}">
        <p14:creationId xmlns:p14="http://schemas.microsoft.com/office/powerpoint/2010/main" val="370287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A332401-8120-4341-A0EE-3E6A8EDB4C5F}" type="datetime1">
              <a:rPr lang="en-US" smtClean="0"/>
              <a:pPr/>
              <a:t>5/6/2019</a:t>
            </a:fld>
            <a:endParaRPr lang="en-US"/>
          </a:p>
        </p:txBody>
      </p:sp>
      <p:sp>
        <p:nvSpPr>
          <p:cNvPr id="5" name="Espace réservé du pied de page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0603832C-9763-4F42-8006-EFA2223029FE}" type="slidenum">
              <a:rPr lang="en-US" smtClean="0"/>
              <a:pPr/>
              <a:t>‹N°›</a:t>
            </a:fld>
            <a:endParaRPr lang="en-US"/>
          </a:p>
        </p:txBody>
      </p:sp>
    </p:spTree>
    <p:extLst>
      <p:ext uri="{BB962C8B-B14F-4D97-AF65-F5344CB8AC3E}">
        <p14:creationId xmlns:p14="http://schemas.microsoft.com/office/powerpoint/2010/main" val="2631323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12.jpeg"/><Relationship Id="rId13" Type="http://schemas.openxmlformats.org/officeDocument/2006/relationships/image" Target="../media/image17.jpeg"/><Relationship Id="rId18" Type="http://schemas.openxmlformats.org/officeDocument/2006/relationships/image" Target="../media/image20.jpeg"/><Relationship Id="rId3" Type="http://schemas.microsoft.com/office/2007/relationships/hdphoto" Target="../media/hdphoto1.wdp"/><Relationship Id="rId7" Type="http://schemas.microsoft.com/office/2007/relationships/hdphoto" Target="../media/hdphoto2.wdp"/><Relationship Id="rId12" Type="http://schemas.openxmlformats.org/officeDocument/2006/relationships/image" Target="../media/image16.jpeg"/><Relationship Id="rId17" Type="http://schemas.openxmlformats.org/officeDocument/2006/relationships/image" Target="../media/image1.jpeg"/><Relationship Id="rId2" Type="http://schemas.openxmlformats.org/officeDocument/2006/relationships/image" Target="../media/image9.jpeg"/><Relationship Id="rId16" Type="http://schemas.openxmlformats.org/officeDocument/2006/relationships/hyperlink" Target="http://www.reve-eveille-libre.org/" TargetMode="External"/><Relationship Id="rId1" Type="http://schemas.openxmlformats.org/officeDocument/2006/relationships/slideLayout" Target="../slideLayouts/slideLayout1.xml"/><Relationship Id="rId6" Type="http://schemas.openxmlformats.org/officeDocument/2006/relationships/image" Target="../media/image11.jpeg"/><Relationship Id="rId11" Type="http://schemas.openxmlformats.org/officeDocument/2006/relationships/image" Target="../media/image15.jpeg"/><Relationship Id="rId5" Type="http://schemas.openxmlformats.org/officeDocument/2006/relationships/image" Target="../media/image2.jpeg"/><Relationship Id="rId15" Type="http://schemas.openxmlformats.org/officeDocument/2006/relationships/image" Target="../media/image19.jpeg"/><Relationship Id="rId10" Type="http://schemas.openxmlformats.org/officeDocument/2006/relationships/image" Target="../media/image14.jpeg"/><Relationship Id="rId4" Type="http://schemas.openxmlformats.org/officeDocument/2006/relationships/image" Target="../media/image10.jpeg"/><Relationship Id="rId9" Type="http://schemas.openxmlformats.org/officeDocument/2006/relationships/image" Target="../media/image13.jpeg"/><Relationship Id="rId14" Type="http://schemas.openxmlformats.org/officeDocument/2006/relationships/image" Target="../media/image18.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https://www.service-public.fr/professionnels-entreprises/vosdroits/" TargetMode="External"/><Relationship Id="rId7" Type="http://schemas.openxmlformats.org/officeDocument/2006/relationships/image" Target="../media/image6.png"/><Relationship Id="rId2" Type="http://schemas.openxmlformats.org/officeDocument/2006/relationships/hyperlink" Target="mailto:fifpl.fr" TargetMode="Externa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hyperlink" Target="https://www.pole-emploi.fr/candidat/l-aide-individuelle-a-la-formation-aif" TargetMode="External"/><Relationship Id="rId10" Type="http://schemas.openxmlformats.org/officeDocument/2006/relationships/image" Target="../media/image2.jpeg"/><Relationship Id="rId4" Type="http://schemas.openxmlformats.org/officeDocument/2006/relationships/hyperlink" Target="https://www.service-public.fr/particuliers/vosdroits/F14039" TargetMode="External"/><Relationship Id="rId9"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ici"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elphine.font@aliceadsl.fr" TargetMode="External"/><Relationship Id="rId13" Type="http://schemas.openxmlformats.org/officeDocument/2006/relationships/hyperlink" Target="mailto:poitevin.catherine@orange.fr" TargetMode="External"/><Relationship Id="rId3" Type="http://schemas.openxmlformats.org/officeDocument/2006/relationships/image" Target="../media/image1.jpeg"/><Relationship Id="rId7" Type="http://schemas.openxmlformats.org/officeDocument/2006/relationships/hyperlink" Target="mailto:famille.taquoi@libertysurf.fr" TargetMode="External"/><Relationship Id="rId12" Type="http://schemas.openxmlformats.org/officeDocument/2006/relationships/hyperlink" Target="mailto:gillab2@wanadoo.f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jocelyne@boujema.net" TargetMode="External"/><Relationship Id="rId11" Type="http://schemas.openxmlformats.org/officeDocument/2006/relationships/hyperlink" Target="mailto:audrey.delagrange@gmail.com" TargetMode="External"/><Relationship Id="rId5" Type="http://schemas.openxmlformats.org/officeDocument/2006/relationships/hyperlink" Target="mailto:taquoi.florence@gmail.com" TargetMode="External"/><Relationship Id="rId15" Type="http://schemas.openxmlformats.org/officeDocument/2006/relationships/hyperlink" Target="mailto:mnwpsy@hotmail.fr" TargetMode="External"/><Relationship Id="rId10" Type="http://schemas.openxmlformats.org/officeDocument/2006/relationships/hyperlink" Target="mailto:pauline.guerisse@free.fr" TargetMode="External"/><Relationship Id="rId4" Type="http://schemas.openxmlformats.org/officeDocument/2006/relationships/image" Target="../media/image2.jpeg"/><Relationship Id="rId9" Type="http://schemas.openxmlformats.org/officeDocument/2006/relationships/hyperlink" Target="mailto:zoepairaud@wanadoo.fr" TargetMode="External"/><Relationship Id="rId14" Type="http://schemas.openxmlformats.org/officeDocument/2006/relationships/hyperlink" Target="mailto:nadrizk@hotmail.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8287977-264B-46D0-8571-D6B1884B5F98}"/>
              </a:ext>
            </a:extLst>
          </p:cNvPr>
          <p:cNvSpPr txBox="1"/>
          <p:nvPr/>
        </p:nvSpPr>
        <p:spPr>
          <a:xfrm>
            <a:off x="512932" y="3015150"/>
            <a:ext cx="5984660" cy="461665"/>
          </a:xfrm>
          <a:prstGeom prst="rect">
            <a:avLst/>
          </a:prstGeom>
          <a:solidFill>
            <a:schemeClr val="bg1"/>
          </a:solidFill>
        </p:spPr>
        <p:txBody>
          <a:bodyPr wrap="square" rtlCol="0">
            <a:spAutoFit/>
          </a:bodyPr>
          <a:lstStyle/>
          <a:p>
            <a:r>
              <a:rPr lang="fr-FR" sz="2400" dirty="0">
                <a:solidFill>
                  <a:srgbClr val="00B0F0"/>
                </a:solidFill>
              </a:rPr>
              <a:t>L’incomparable efficacité d’une thérapie douce</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026" y="8769424"/>
            <a:ext cx="636678" cy="970264"/>
          </a:xfrm>
          <a:prstGeom prst="rect">
            <a:avLst/>
          </a:prstGeom>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01208" y="8947720"/>
            <a:ext cx="1415796" cy="748284"/>
          </a:xfrm>
          <a:prstGeom prst="rect">
            <a:avLst/>
          </a:prstGeom>
        </p:spPr>
      </p:pic>
      <p:sp>
        <p:nvSpPr>
          <p:cNvPr id="6" name="ZoneTexte 5"/>
          <p:cNvSpPr txBox="1"/>
          <p:nvPr/>
        </p:nvSpPr>
        <p:spPr>
          <a:xfrm>
            <a:off x="908720" y="9169359"/>
            <a:ext cx="3024336" cy="492443"/>
          </a:xfrm>
          <a:prstGeom prst="rect">
            <a:avLst/>
          </a:prstGeom>
          <a:noFill/>
        </p:spPr>
        <p:txBody>
          <a:bodyPr wrap="square" rtlCol="0">
            <a:spAutoFit/>
          </a:bodyPr>
          <a:lstStyle/>
          <a:p>
            <a:r>
              <a:rPr lang="fr-FR" sz="1300" i="1" dirty="0">
                <a:latin typeface="Times New Roman" panose="02020603050405020304" pitchFamily="18" charset="0"/>
                <a:cs typeface="Times New Roman" panose="02020603050405020304" pitchFamily="18" charset="0"/>
              </a:rPr>
              <a:t>Ecole affiliée à l’ADREL</a:t>
            </a:r>
          </a:p>
          <a:p>
            <a:r>
              <a:rPr lang="fr-FR" sz="1300" i="1" dirty="0">
                <a:latin typeface="Times New Roman" panose="02020603050405020304" pitchFamily="18" charset="0"/>
                <a:cs typeface="Times New Roman" panose="02020603050405020304" pitchFamily="18" charset="0"/>
              </a:rPr>
              <a:t>Organisme de Formation Agréé</a:t>
            </a:r>
          </a:p>
        </p:txBody>
      </p:sp>
      <p:sp>
        <p:nvSpPr>
          <p:cNvPr id="7" name="ZoneTexte 6"/>
          <p:cNvSpPr txBox="1"/>
          <p:nvPr/>
        </p:nvSpPr>
        <p:spPr>
          <a:xfrm>
            <a:off x="732344" y="5313040"/>
            <a:ext cx="5688632" cy="615553"/>
          </a:xfrm>
          <a:prstGeom prst="rect">
            <a:avLst/>
          </a:prstGeom>
          <a:noFill/>
        </p:spPr>
        <p:txBody>
          <a:bodyPr wrap="square" rtlCol="0">
            <a:spAutoFit/>
          </a:bodyPr>
          <a:lstStyle/>
          <a:p>
            <a:pPr algn="ctr"/>
            <a:r>
              <a:rPr lang="fr-FR" sz="2000" b="1" spc="100" dirty="0">
                <a:solidFill>
                  <a:schemeClr val="accent5"/>
                </a:solidFill>
                <a:latin typeface="Gill Sans MT" panose="020B0502020104020203" pitchFamily="34" charset="0"/>
              </a:rPr>
              <a:t>É</a:t>
            </a:r>
            <a:r>
              <a:rPr lang="fr-FR" sz="2000" b="1" spc="100" dirty="0">
                <a:latin typeface="Gill Sans MT" panose="020B0502020104020203" pitchFamily="34" charset="0"/>
              </a:rPr>
              <a:t>cole Européenne du </a:t>
            </a:r>
            <a:r>
              <a:rPr lang="fr-FR" sz="2000" b="1" spc="100" dirty="0">
                <a:solidFill>
                  <a:schemeClr val="accent5"/>
                </a:solidFill>
                <a:latin typeface="Gill Sans MT" panose="020B0502020104020203" pitchFamily="34" charset="0"/>
              </a:rPr>
              <a:t>R</a:t>
            </a:r>
            <a:r>
              <a:rPr lang="fr-FR" sz="2000" b="1" spc="100" dirty="0">
                <a:latin typeface="Gill Sans MT" panose="020B0502020104020203" pitchFamily="34" charset="0"/>
              </a:rPr>
              <a:t>êve </a:t>
            </a:r>
            <a:r>
              <a:rPr lang="fr-FR" sz="2000" b="1" spc="100" dirty="0">
                <a:solidFill>
                  <a:schemeClr val="accent5"/>
                </a:solidFill>
                <a:latin typeface="Gill Sans MT" panose="020B0502020104020203" pitchFamily="34" charset="0"/>
              </a:rPr>
              <a:t>É</a:t>
            </a:r>
            <a:r>
              <a:rPr lang="fr-FR" sz="2000" b="1" spc="100" dirty="0">
                <a:latin typeface="Gill Sans MT" panose="020B0502020104020203" pitchFamily="34" charset="0"/>
              </a:rPr>
              <a:t>veillé </a:t>
            </a:r>
            <a:r>
              <a:rPr lang="fr-FR" sz="2000" b="1" spc="100" dirty="0">
                <a:solidFill>
                  <a:schemeClr val="accent5"/>
                </a:solidFill>
                <a:latin typeface="Gill Sans MT" panose="020B0502020104020203" pitchFamily="34" charset="0"/>
              </a:rPr>
              <a:t>L</a:t>
            </a:r>
            <a:r>
              <a:rPr lang="fr-FR" sz="2000" b="1" spc="100" dirty="0">
                <a:latin typeface="Gill Sans MT" panose="020B0502020104020203" pitchFamily="34" charset="0"/>
              </a:rPr>
              <a:t>ibre</a:t>
            </a:r>
          </a:p>
          <a:p>
            <a:pPr algn="ctr"/>
            <a:r>
              <a:rPr lang="fr-FR" sz="1400" b="1" i="1" spc="100" dirty="0">
                <a:latin typeface="Gill Sans MT" panose="020B0502020104020203" pitchFamily="34" charset="0"/>
              </a:rPr>
              <a:t>Méthode thérapeutique reconnue par la FF2P</a:t>
            </a:r>
          </a:p>
        </p:txBody>
      </p:sp>
      <p:sp>
        <p:nvSpPr>
          <p:cNvPr id="8" name="ZoneTexte 7">
            <a:extLst>
              <a:ext uri="{FF2B5EF4-FFF2-40B4-BE49-F238E27FC236}">
                <a16:creationId xmlns:a16="http://schemas.microsoft.com/office/drawing/2014/main" id="{48287977-264B-46D0-8571-D6B1884B5F98}"/>
              </a:ext>
            </a:extLst>
          </p:cNvPr>
          <p:cNvSpPr txBox="1"/>
          <p:nvPr/>
        </p:nvSpPr>
        <p:spPr>
          <a:xfrm>
            <a:off x="771168" y="6858307"/>
            <a:ext cx="4314016" cy="830997"/>
          </a:xfrm>
          <a:prstGeom prst="rect">
            <a:avLst/>
          </a:prstGeom>
          <a:solidFill>
            <a:schemeClr val="bg1"/>
          </a:solidFill>
        </p:spPr>
        <p:txBody>
          <a:bodyPr wrap="square" rtlCol="0">
            <a:spAutoFit/>
          </a:bodyPr>
          <a:lstStyle/>
          <a:p>
            <a:pPr marL="342900" indent="-342900">
              <a:buFont typeface="Arial" panose="020B0604020202020204" pitchFamily="34" charset="0"/>
              <a:buChar char="•"/>
            </a:pPr>
            <a:r>
              <a:rPr lang="fr-FR" sz="2400" dirty="0">
                <a:solidFill>
                  <a:srgbClr val="00B0F0"/>
                </a:solidFill>
              </a:rPr>
              <a:t>Formation </a:t>
            </a:r>
            <a:r>
              <a:rPr lang="fr-FR" sz="2400" dirty="0"/>
              <a:t>initiale</a:t>
            </a:r>
            <a:r>
              <a:rPr lang="fr-FR" sz="2400" dirty="0">
                <a:solidFill>
                  <a:srgbClr val="00B0F0"/>
                </a:solidFill>
              </a:rPr>
              <a:t> de </a:t>
            </a:r>
            <a:r>
              <a:rPr lang="fr-FR" sz="2400" b="1" dirty="0">
                <a:solidFill>
                  <a:srgbClr val="00B0F0"/>
                </a:solidFill>
              </a:rPr>
              <a:t>deux </a:t>
            </a:r>
            <a:r>
              <a:rPr lang="fr-FR" sz="2400" dirty="0">
                <a:solidFill>
                  <a:srgbClr val="00B0F0"/>
                </a:solidFill>
              </a:rPr>
              <a:t>ans</a:t>
            </a:r>
          </a:p>
          <a:p>
            <a:pPr marL="342900" indent="-342900">
              <a:buFont typeface="Arial" panose="020B0604020202020204" pitchFamily="34" charset="0"/>
              <a:buChar char="•"/>
            </a:pPr>
            <a:r>
              <a:rPr lang="fr-FR" sz="2400" dirty="0"/>
              <a:t>Formation</a:t>
            </a:r>
            <a:r>
              <a:rPr lang="fr-FR" sz="2400" dirty="0">
                <a:solidFill>
                  <a:srgbClr val="00B0F0"/>
                </a:solidFill>
              </a:rPr>
              <a:t> continue</a:t>
            </a:r>
          </a:p>
        </p:txBody>
      </p:sp>
      <p:sp>
        <p:nvSpPr>
          <p:cNvPr id="9" name="Rectangle 8">
            <a:extLst>
              <a:ext uri="{FF2B5EF4-FFF2-40B4-BE49-F238E27FC236}">
                <a16:creationId xmlns:a16="http://schemas.microsoft.com/office/drawing/2014/main" id="{5092B10A-B866-458E-8C4B-A8E81BC89110}"/>
              </a:ext>
            </a:extLst>
          </p:cNvPr>
          <p:cNvSpPr/>
          <p:nvPr/>
        </p:nvSpPr>
        <p:spPr>
          <a:xfrm>
            <a:off x="1656184" y="3696901"/>
            <a:ext cx="4005064" cy="923330"/>
          </a:xfrm>
          <a:prstGeom prst="rect">
            <a:avLst/>
          </a:prstGeom>
        </p:spPr>
        <p:txBody>
          <a:bodyPr wrap="square">
            <a:spAutoFit/>
          </a:bodyPr>
          <a:lstStyle/>
          <a:p>
            <a:pPr lvl="0" algn="just" defTabSz="457200">
              <a:defRPr sz="1800" b="0" i="0" u="none" strike="noStrike" kern="0" cap="none" spc="0" baseline="0">
                <a:solidFill>
                  <a:srgbClr val="000000"/>
                </a:solidFill>
                <a:uFillTx/>
              </a:defRPr>
            </a:pPr>
            <a:r>
              <a:rPr lang="fr-FR" b="1" dirty="0">
                <a:latin typeface="Tw Cen MT"/>
              </a:rPr>
              <a:t>Chacun découvre avec surprise,</a:t>
            </a:r>
            <a:endParaRPr lang="fr-FR" dirty="0">
              <a:latin typeface="Tw Cen MT"/>
            </a:endParaRPr>
          </a:p>
          <a:p>
            <a:pPr lvl="0" algn="just" defTabSz="457200">
              <a:defRPr sz="1800" b="0" i="0" u="none" strike="noStrike" kern="0" cap="none" spc="0" baseline="0">
                <a:solidFill>
                  <a:srgbClr val="000000"/>
                </a:solidFill>
                <a:uFillTx/>
              </a:defRPr>
            </a:pPr>
            <a:r>
              <a:rPr lang="fr-FR" b="1" dirty="0">
                <a:latin typeface="Tw Cen MT"/>
              </a:rPr>
              <a:t>à travers la cure, l’extraordinaire richesse des symboles qu’il porte en lui.</a:t>
            </a:r>
            <a:endParaRPr lang="fr-FR" dirty="0">
              <a:latin typeface="Tw Cen MT"/>
            </a:endParaRPr>
          </a:p>
        </p:txBody>
      </p:sp>
      <p:pic>
        <p:nvPicPr>
          <p:cNvPr id="3" name="Imag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88504"/>
            <a:ext cx="6858000" cy="2285107"/>
          </a:xfrm>
          <a:prstGeom prst="rect">
            <a:avLst/>
          </a:prstGeom>
        </p:spPr>
      </p:pic>
    </p:spTree>
    <p:extLst>
      <p:ext uri="{BB962C8B-B14F-4D97-AF65-F5344CB8AC3E}">
        <p14:creationId xmlns:p14="http://schemas.microsoft.com/office/powerpoint/2010/main" val="2127059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62802" y="128464"/>
            <a:ext cx="6239391" cy="553998"/>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fr-FR" sz="3000" b="1" cap="small" dirty="0">
                <a:solidFill>
                  <a:schemeClr val="accent5"/>
                </a:solidFill>
                <a:latin typeface="Gill Sans MT" panose="020B0502020104020203" pitchFamily="34" charset="0"/>
              </a:rPr>
              <a:t>Une équipe à votre écoute</a:t>
            </a:r>
          </a:p>
        </p:txBody>
      </p:sp>
      <p:sp>
        <p:nvSpPr>
          <p:cNvPr id="2" name="ZoneTexte 1"/>
          <p:cNvSpPr txBox="1"/>
          <p:nvPr/>
        </p:nvSpPr>
        <p:spPr>
          <a:xfrm>
            <a:off x="55426" y="6583195"/>
            <a:ext cx="1863023" cy="784830"/>
          </a:xfrm>
          <a:prstGeom prst="rect">
            <a:avLst/>
          </a:prstGeom>
          <a:noFill/>
        </p:spPr>
        <p:txBody>
          <a:bodyPr wrap="square" rtlCol="0">
            <a:spAutoFit/>
          </a:bodyPr>
          <a:lstStyle/>
          <a:p>
            <a:pPr algn="ctr"/>
            <a:r>
              <a:rPr lang="fr-FR" sz="1200" b="1" dirty="0">
                <a:solidFill>
                  <a:srgbClr val="00B0F0"/>
                </a:solidFill>
                <a:latin typeface="Gill Sans MT" panose="020B0502020104020203" pitchFamily="34" charset="0"/>
              </a:rPr>
              <a:t>Marie-Noëlle </a:t>
            </a:r>
            <a:r>
              <a:rPr lang="fr-FR" sz="1200" b="1" dirty="0" err="1">
                <a:solidFill>
                  <a:srgbClr val="00B0F0"/>
                </a:solidFill>
                <a:latin typeface="Gill Sans MT" panose="020B0502020104020203" pitchFamily="34" charset="0"/>
              </a:rPr>
              <a:t>Willaime</a:t>
            </a:r>
            <a:endParaRPr lang="fr-FR" sz="1200" b="1" dirty="0">
              <a:solidFill>
                <a:srgbClr val="00B0F0"/>
              </a:solidFill>
              <a:latin typeface="Gill Sans MT" panose="020B0502020104020203" pitchFamily="34" charset="0"/>
            </a:endParaRPr>
          </a:p>
          <a:p>
            <a:pPr algn="ctr"/>
            <a:r>
              <a:rPr lang="fr-FR" sz="1100" i="1" dirty="0">
                <a:latin typeface="Gill Sans MT" panose="020B0502020104020203" pitchFamily="34" charset="0"/>
              </a:rPr>
              <a:t>Psychologue, Onirologue, Psycho-Analyste en REL</a:t>
            </a:r>
          </a:p>
          <a:p>
            <a:pPr algn="ctr"/>
            <a:r>
              <a:rPr lang="fr-FR" sz="1100" dirty="0">
                <a:latin typeface="Gill Sans MT" panose="020B0502020104020203" pitchFamily="34" charset="0"/>
              </a:rPr>
              <a:t>Formatrice, superviseur</a:t>
            </a:r>
          </a:p>
        </p:txBody>
      </p:sp>
      <p:sp>
        <p:nvSpPr>
          <p:cNvPr id="3" name="ZoneTexte 2"/>
          <p:cNvSpPr txBox="1"/>
          <p:nvPr/>
        </p:nvSpPr>
        <p:spPr>
          <a:xfrm>
            <a:off x="1817883" y="2127377"/>
            <a:ext cx="1308500" cy="615553"/>
          </a:xfrm>
          <a:prstGeom prst="rect">
            <a:avLst/>
          </a:prstGeom>
          <a:noFill/>
        </p:spPr>
        <p:txBody>
          <a:bodyPr wrap="none" rtlCol="0">
            <a:spAutoFit/>
          </a:bodyPr>
          <a:lstStyle/>
          <a:p>
            <a:pPr algn="ctr"/>
            <a:r>
              <a:rPr lang="fr-FR" sz="1200" b="1" dirty="0">
                <a:solidFill>
                  <a:srgbClr val="00B0F0"/>
                </a:solidFill>
                <a:latin typeface="Gill Sans MT" panose="020B0502020104020203" pitchFamily="34" charset="0"/>
              </a:rPr>
              <a:t>Nadine</a:t>
            </a:r>
            <a:r>
              <a:rPr lang="fr-FR" sz="1200" b="1" dirty="0">
                <a:solidFill>
                  <a:schemeClr val="accent5"/>
                </a:solidFill>
                <a:latin typeface="Gill Sans MT" panose="020B0502020104020203" pitchFamily="34" charset="0"/>
              </a:rPr>
              <a:t> </a:t>
            </a:r>
            <a:r>
              <a:rPr lang="fr-FR" sz="1200" b="1" dirty="0" err="1">
                <a:solidFill>
                  <a:srgbClr val="00B0F0"/>
                </a:solidFill>
                <a:latin typeface="Gill Sans MT" panose="020B0502020104020203" pitchFamily="34" charset="0"/>
              </a:rPr>
              <a:t>Kremer</a:t>
            </a:r>
            <a:endParaRPr lang="fr-FR" sz="1200" b="1" dirty="0">
              <a:solidFill>
                <a:srgbClr val="00B0F0"/>
              </a:solidFill>
              <a:latin typeface="Gill Sans MT" panose="020B0502020104020203" pitchFamily="34" charset="0"/>
            </a:endParaRPr>
          </a:p>
          <a:p>
            <a:pPr algn="ctr"/>
            <a:r>
              <a:rPr lang="fr-FR" sz="1100" b="1" dirty="0">
                <a:latin typeface="Gill Sans MT" panose="020B0502020104020203" pitchFamily="34" charset="0"/>
              </a:rPr>
              <a:t>Secrétariat</a:t>
            </a:r>
          </a:p>
          <a:p>
            <a:pPr algn="ctr"/>
            <a:r>
              <a:rPr lang="fr-FR" sz="1100" i="1" dirty="0">
                <a:latin typeface="Gill Sans MT" panose="020B0502020104020203" pitchFamily="34" charset="0"/>
              </a:rPr>
              <a:t>Analyste en REL</a:t>
            </a:r>
          </a:p>
        </p:txBody>
      </p:sp>
      <p:sp>
        <p:nvSpPr>
          <p:cNvPr id="10" name="ZoneTexte 9"/>
          <p:cNvSpPr txBox="1"/>
          <p:nvPr/>
        </p:nvSpPr>
        <p:spPr>
          <a:xfrm>
            <a:off x="1401525" y="4278372"/>
            <a:ext cx="2134515" cy="969496"/>
          </a:xfrm>
          <a:prstGeom prst="rect">
            <a:avLst/>
          </a:prstGeom>
          <a:noFill/>
        </p:spPr>
        <p:txBody>
          <a:bodyPr wrap="square" rtlCol="0">
            <a:spAutoFit/>
          </a:bodyPr>
          <a:lstStyle>
            <a:defPPr>
              <a:defRPr lang="en-US"/>
            </a:defPPr>
            <a:lvl1pPr>
              <a:defRPr sz="1200">
                <a:latin typeface="Gill Sans MT" panose="020B0502020104020203" pitchFamily="34" charset="0"/>
              </a:defRPr>
            </a:lvl1pPr>
          </a:lstStyle>
          <a:p>
            <a:pPr algn="ctr"/>
            <a:r>
              <a:rPr lang="fr-FR" b="1" dirty="0">
                <a:solidFill>
                  <a:srgbClr val="00B0F0"/>
                </a:solidFill>
              </a:rPr>
              <a:t>Dr Audrey de la Grange</a:t>
            </a:r>
          </a:p>
          <a:p>
            <a:pPr algn="ctr"/>
            <a:r>
              <a:rPr lang="fr-FR" sz="1100" dirty="0"/>
              <a:t>Direction EREL </a:t>
            </a:r>
            <a:r>
              <a:rPr lang="fr-FR" i="1" dirty="0"/>
              <a:t>(Montpellier)</a:t>
            </a:r>
          </a:p>
          <a:p>
            <a:pPr algn="ctr"/>
            <a:r>
              <a:rPr lang="fr-FR" sz="1100" i="1" dirty="0"/>
              <a:t>Docteur en Psychanalyse,</a:t>
            </a:r>
            <a:br>
              <a:rPr lang="fr-FR" sz="1100" i="1" dirty="0"/>
            </a:br>
            <a:r>
              <a:rPr lang="fr-FR" sz="1100" i="1" dirty="0"/>
              <a:t>Psycho-Analyste en REL, </a:t>
            </a:r>
          </a:p>
          <a:p>
            <a:pPr algn="ctr"/>
            <a:r>
              <a:rPr lang="fr-FR" sz="1100" dirty="0"/>
              <a:t>Formatrice, superviseur </a:t>
            </a:r>
          </a:p>
        </p:txBody>
      </p:sp>
      <p:sp>
        <p:nvSpPr>
          <p:cNvPr id="14" name="ZoneTexte 13"/>
          <p:cNvSpPr txBox="1"/>
          <p:nvPr/>
        </p:nvSpPr>
        <p:spPr>
          <a:xfrm>
            <a:off x="-36543" y="2127377"/>
            <a:ext cx="1863024" cy="784830"/>
          </a:xfrm>
          <a:prstGeom prst="rect">
            <a:avLst/>
          </a:prstGeom>
          <a:noFill/>
        </p:spPr>
        <p:txBody>
          <a:bodyPr wrap="square" rtlCol="0">
            <a:spAutoFit/>
          </a:bodyPr>
          <a:lstStyle>
            <a:defPPr>
              <a:defRPr lang="en-US"/>
            </a:defPPr>
            <a:lvl1pPr>
              <a:defRPr sz="1200">
                <a:latin typeface="Gill Sans MT" panose="020B0502020104020203" pitchFamily="34" charset="0"/>
              </a:defRPr>
            </a:lvl1pPr>
          </a:lstStyle>
          <a:p>
            <a:pPr algn="ctr"/>
            <a:r>
              <a:rPr lang="fr-FR" b="1" dirty="0">
                <a:solidFill>
                  <a:srgbClr val="00B0F0"/>
                </a:solidFill>
              </a:rPr>
              <a:t>Françoise David</a:t>
            </a:r>
          </a:p>
          <a:p>
            <a:pPr algn="ctr"/>
            <a:r>
              <a:rPr lang="fr-FR" sz="1100" b="1" dirty="0"/>
              <a:t>Présidence ADREL</a:t>
            </a:r>
          </a:p>
          <a:p>
            <a:pPr algn="ctr"/>
            <a:r>
              <a:rPr lang="fr-FR" sz="1100" dirty="0"/>
              <a:t>Direction EREL PARIS</a:t>
            </a:r>
            <a:r>
              <a:rPr lang="fr-FR" dirty="0"/>
              <a:t/>
            </a:r>
            <a:br>
              <a:rPr lang="fr-FR" dirty="0"/>
            </a:br>
            <a:r>
              <a:rPr lang="fr-FR" sz="1100" i="1" dirty="0"/>
              <a:t>Analyste en REL, Formatrice</a:t>
            </a:r>
            <a:endParaRPr lang="fr-FR" sz="1100" dirty="0"/>
          </a:p>
        </p:txBody>
      </p:sp>
      <p:sp>
        <p:nvSpPr>
          <p:cNvPr id="15" name="ZoneTexte 14"/>
          <p:cNvSpPr txBox="1"/>
          <p:nvPr/>
        </p:nvSpPr>
        <p:spPr>
          <a:xfrm>
            <a:off x="3249753" y="4413719"/>
            <a:ext cx="2013842" cy="784830"/>
          </a:xfrm>
          <a:prstGeom prst="rect">
            <a:avLst/>
          </a:prstGeom>
          <a:noFill/>
        </p:spPr>
        <p:txBody>
          <a:bodyPr wrap="square" rtlCol="0">
            <a:spAutoFit/>
          </a:bodyPr>
          <a:lstStyle>
            <a:defPPr>
              <a:defRPr lang="en-US"/>
            </a:defPPr>
            <a:lvl1pPr>
              <a:defRPr sz="1200">
                <a:latin typeface="Gill Sans MT" panose="020B0502020104020203" pitchFamily="34" charset="0"/>
              </a:defRPr>
            </a:lvl1pPr>
          </a:lstStyle>
          <a:p>
            <a:pPr algn="ctr"/>
            <a:r>
              <a:rPr lang="fr-FR" b="1" dirty="0">
                <a:solidFill>
                  <a:srgbClr val="00B0F0"/>
                </a:solidFill>
              </a:rPr>
              <a:t>Florence</a:t>
            </a:r>
            <a:r>
              <a:rPr lang="fr-FR" b="1" dirty="0">
                <a:solidFill>
                  <a:schemeClr val="accent5"/>
                </a:solidFill>
              </a:rPr>
              <a:t> </a:t>
            </a:r>
            <a:r>
              <a:rPr lang="fr-FR" b="1" dirty="0">
                <a:solidFill>
                  <a:srgbClr val="00B0F0"/>
                </a:solidFill>
              </a:rPr>
              <a:t>Taquoi</a:t>
            </a:r>
          </a:p>
          <a:p>
            <a:pPr algn="ctr"/>
            <a:r>
              <a:rPr lang="fr-FR" sz="1100" i="1" dirty="0"/>
              <a:t>Psycho-Analyste en REL, </a:t>
            </a:r>
            <a:br>
              <a:rPr lang="fr-FR" sz="1100" i="1" dirty="0"/>
            </a:br>
            <a:r>
              <a:rPr lang="fr-FR" sz="1100" i="1" dirty="0"/>
              <a:t> Sophrologue caycédienne</a:t>
            </a:r>
            <a:endParaRPr lang="en-US" sz="1100" i="1" dirty="0"/>
          </a:p>
          <a:p>
            <a:pPr algn="ctr"/>
            <a:r>
              <a:rPr lang="fr-FR" sz="1100" dirty="0"/>
              <a:t>Formatrice, superviseur </a:t>
            </a:r>
            <a:endParaRPr lang="fr-FR" dirty="0"/>
          </a:p>
        </p:txBody>
      </p:sp>
      <p:sp>
        <p:nvSpPr>
          <p:cNvPr id="17" name="ZoneTexte 16"/>
          <p:cNvSpPr txBox="1"/>
          <p:nvPr/>
        </p:nvSpPr>
        <p:spPr>
          <a:xfrm>
            <a:off x="3236402" y="2127377"/>
            <a:ext cx="1955486" cy="615553"/>
          </a:xfrm>
          <a:prstGeom prst="rect">
            <a:avLst/>
          </a:prstGeom>
          <a:noFill/>
        </p:spPr>
        <p:txBody>
          <a:bodyPr wrap="square" rtlCol="0">
            <a:spAutoFit/>
          </a:bodyPr>
          <a:lstStyle>
            <a:defPPr>
              <a:defRPr lang="en-US"/>
            </a:defPPr>
            <a:lvl1pPr>
              <a:defRPr sz="1200">
                <a:latin typeface="Gill Sans MT" panose="020B0502020104020203" pitchFamily="34" charset="0"/>
              </a:defRPr>
            </a:lvl1pPr>
          </a:lstStyle>
          <a:p>
            <a:pPr algn="ctr"/>
            <a:r>
              <a:rPr lang="fr-FR" b="1" dirty="0">
                <a:solidFill>
                  <a:srgbClr val="00B0F0"/>
                </a:solidFill>
              </a:rPr>
              <a:t>Brigitte</a:t>
            </a:r>
            <a:r>
              <a:rPr lang="fr-FR" b="1" dirty="0">
                <a:solidFill>
                  <a:schemeClr val="accent5"/>
                </a:solidFill>
              </a:rPr>
              <a:t> </a:t>
            </a:r>
            <a:r>
              <a:rPr lang="fr-FR" b="1" dirty="0" err="1">
                <a:solidFill>
                  <a:srgbClr val="00B0F0"/>
                </a:solidFill>
              </a:rPr>
              <a:t>Coulon</a:t>
            </a:r>
            <a:endParaRPr lang="fr-FR" b="1" dirty="0">
              <a:solidFill>
                <a:srgbClr val="00B0F0"/>
              </a:solidFill>
            </a:endParaRPr>
          </a:p>
          <a:p>
            <a:pPr algn="ctr"/>
            <a:r>
              <a:rPr lang="fr-FR" sz="1100" b="1" dirty="0"/>
              <a:t>Trésorerie</a:t>
            </a:r>
            <a:br>
              <a:rPr lang="fr-FR" sz="1100" b="1" dirty="0"/>
            </a:br>
            <a:r>
              <a:rPr lang="fr-FR" sz="1100" i="1" dirty="0"/>
              <a:t>Sophrologue, Analyste en REL</a:t>
            </a:r>
            <a:endParaRPr lang="fr-FR" sz="1100" dirty="0"/>
          </a:p>
        </p:txBody>
      </p:sp>
      <p:pic>
        <p:nvPicPr>
          <p:cNvPr id="19" name="Image 18"/>
          <p:cNvPicPr>
            <a:picLocks noChangeAspect="1"/>
          </p:cNvPicPr>
          <p:nvPr/>
        </p:nvPicPr>
        <p:blipFill>
          <a:blip r:embed="rId2" cstate="print">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flipH="1">
            <a:off x="5282945" y="3018372"/>
            <a:ext cx="1260000" cy="1260000"/>
          </a:xfrm>
          <a:prstGeom prst="rect">
            <a:avLst/>
          </a:prstGeom>
        </p:spPr>
      </p:pic>
      <p:pic>
        <p:nvPicPr>
          <p:cNvPr id="20" name="Imag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6337" y="5343089"/>
            <a:ext cx="921200" cy="1260000"/>
          </a:xfrm>
          <a:prstGeom prst="rect">
            <a:avLst/>
          </a:prstGeom>
        </p:spPr>
      </p:pic>
      <p:sp>
        <p:nvSpPr>
          <p:cNvPr id="21" name="ZoneTexte 20"/>
          <p:cNvSpPr txBox="1"/>
          <p:nvPr/>
        </p:nvSpPr>
        <p:spPr>
          <a:xfrm>
            <a:off x="5115282" y="4348095"/>
            <a:ext cx="1787714" cy="615553"/>
          </a:xfrm>
          <a:prstGeom prst="rect">
            <a:avLst/>
          </a:prstGeom>
          <a:noFill/>
        </p:spPr>
        <p:txBody>
          <a:bodyPr wrap="square" rtlCol="0">
            <a:spAutoFit/>
          </a:bodyPr>
          <a:lstStyle/>
          <a:p>
            <a:pPr algn="ctr"/>
            <a:r>
              <a:rPr lang="fr-FR" sz="1200" b="1" dirty="0">
                <a:solidFill>
                  <a:srgbClr val="00B0F0"/>
                </a:solidFill>
                <a:latin typeface="Gill Sans MT" panose="020B0502020104020203" pitchFamily="34" charset="0"/>
              </a:rPr>
              <a:t>Zoé</a:t>
            </a:r>
            <a:r>
              <a:rPr lang="fr-FR" sz="1200" b="1" dirty="0">
                <a:solidFill>
                  <a:schemeClr val="accent5"/>
                </a:solidFill>
                <a:latin typeface="Gill Sans MT" panose="020B0502020104020203" pitchFamily="34" charset="0"/>
              </a:rPr>
              <a:t> </a:t>
            </a:r>
            <a:r>
              <a:rPr lang="fr-FR" sz="1200" b="1" dirty="0" err="1">
                <a:solidFill>
                  <a:srgbClr val="00B0F0"/>
                </a:solidFill>
                <a:latin typeface="Gill Sans MT" panose="020B0502020104020203" pitchFamily="34" charset="0"/>
              </a:rPr>
              <a:t>Pairaud</a:t>
            </a:r>
            <a:endParaRPr lang="fr-FR" sz="1200" b="1" dirty="0">
              <a:solidFill>
                <a:srgbClr val="00B0F0"/>
              </a:solidFill>
              <a:latin typeface="Gill Sans MT" panose="020B0502020104020203" pitchFamily="34" charset="0"/>
            </a:endParaRPr>
          </a:p>
          <a:p>
            <a:pPr algn="ctr"/>
            <a:r>
              <a:rPr lang="fr-FR" sz="1100" i="1" dirty="0">
                <a:latin typeface="Gill Sans MT" panose="020B0502020104020203" pitchFamily="34" charset="0"/>
              </a:rPr>
              <a:t>Psycho-Analyste en REL</a:t>
            </a:r>
          </a:p>
          <a:p>
            <a:pPr algn="ctr"/>
            <a:r>
              <a:rPr lang="fr-FR" sz="1100" dirty="0">
                <a:latin typeface="Gill Sans MT" panose="020B0502020104020203" pitchFamily="34" charset="0"/>
              </a:rPr>
              <a:t>Formatrice, superviseur</a:t>
            </a:r>
          </a:p>
        </p:txBody>
      </p:sp>
      <p:pic>
        <p:nvPicPr>
          <p:cNvPr id="25" name="Imag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01208" y="9057456"/>
            <a:ext cx="1415796" cy="748284"/>
          </a:xfrm>
          <a:prstGeom prst="rect">
            <a:avLst/>
          </a:prstGeom>
        </p:spPr>
      </p:pic>
      <p:sp>
        <p:nvSpPr>
          <p:cNvPr id="28" name="Rectangle 3"/>
          <p:cNvSpPr>
            <a:spLocks noChangeArrowheads="1"/>
          </p:cNvSpPr>
          <p:nvPr/>
        </p:nvSpPr>
        <p:spPr bwMode="auto">
          <a:xfrm>
            <a:off x="526338" y="9053318"/>
            <a:ext cx="358748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A</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ssociation pour le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D</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éveloppement du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R</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êve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É</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veillé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L</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ibre</a:t>
            </a:r>
            <a:b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br>
            <a:r>
              <a:rPr kumimoji="0" lang="fr-FR" altLang="en-US" sz="700" b="0" i="1"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Organisme Membre de la Fédération Française de Psychothérapie et de Psychanalyse (FF2P)</a:t>
            </a:r>
            <a:endParaRPr kumimoji="0" lang="en-US" altLang="en-US" sz="700" b="0" i="1" u="none" strike="noStrike" cap="none" normalizeH="0" baseline="0" dirty="0">
              <a:ln>
                <a:noFill/>
              </a:ln>
              <a:solidFill>
                <a:schemeClr val="tx1"/>
              </a:solidFill>
              <a:effectLst/>
              <a:latin typeface="Gill Sans MT" panose="020B0502020104020203"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altLang="en-US" sz="1400" b="0" i="0"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Siret : 420 028 755 00031 / APE : 9499Z  Organisme de Formation N° 52 44 04351 44</a:t>
            </a:r>
            <a:endParaRPr kumimoji="0" lang="fr-FR" altLang="en-US" sz="1400" b="0" i="0" u="none" strike="noStrike" cap="none" normalizeH="0" baseline="0" dirty="0">
              <a:ln>
                <a:noFill/>
              </a:ln>
              <a:solidFill>
                <a:schemeClr val="tx1"/>
              </a:solidFill>
              <a:effectLst/>
              <a:latin typeface="Gill Sans MT" panose="020B0502020104020203" pitchFamily="34" charset="0"/>
            </a:endParaRPr>
          </a:p>
        </p:txBody>
      </p:sp>
      <p:pic>
        <p:nvPicPr>
          <p:cNvPr id="27" name="Image 26"/>
          <p:cNvPicPr/>
          <p:nvPr/>
        </p:nvPicPr>
        <p:blipFill rotWithShape="1">
          <a:blip r:embed="rId6" cstate="print">
            <a:extLst>
              <a:ext uri="{BEBA8EAE-BF5A-486C-A8C5-ECC9F3942E4B}">
                <a14:imgProps xmlns:a14="http://schemas.microsoft.com/office/drawing/2010/main">
                  <a14:imgLayer r:embed="rId7">
                    <a14:imgEffect>
                      <a14:brightnessContrast bright="20000" contrast="-20000"/>
                    </a14:imgEffect>
                  </a14:imgLayer>
                </a14:imgProps>
              </a:ext>
              <a:ext uri="{28A0092B-C50C-407E-A947-70E740481C1C}">
                <a14:useLocalDpi xmlns:a14="http://schemas.microsoft.com/office/drawing/2010/main" val="0"/>
              </a:ext>
            </a:extLst>
          </a:blip>
          <a:srcRect l="24561" t="8167" r="9980" b="35763"/>
          <a:stretch/>
        </p:blipFill>
        <p:spPr bwMode="auto">
          <a:xfrm>
            <a:off x="3750467" y="2994134"/>
            <a:ext cx="1103624" cy="1260000"/>
          </a:xfrm>
          <a:prstGeom prst="rect">
            <a:avLst/>
          </a:prstGeom>
          <a:ln>
            <a:noFill/>
          </a:ln>
          <a:extLst>
            <a:ext uri="{53640926-AAD7-44D8-BBD7-CCE9431645EC}">
              <a14:shadowObscured xmlns:a14="http://schemas.microsoft.com/office/drawing/2010/main"/>
            </a:ext>
          </a:extLst>
        </p:spPr>
      </p:pic>
      <p:pic>
        <p:nvPicPr>
          <p:cNvPr id="11" name="Image 10"/>
          <p:cNvPicPr>
            <a:picLocks noChangeAspect="1"/>
          </p:cNvPicPr>
          <p:nvPr/>
        </p:nvPicPr>
        <p:blipFill rotWithShape="1">
          <a:blip r:embed="rId8" cstate="print">
            <a:extLst>
              <a:ext uri="{28A0092B-C50C-407E-A947-70E740481C1C}">
                <a14:useLocalDpi xmlns:a14="http://schemas.microsoft.com/office/drawing/2010/main" val="0"/>
              </a:ext>
            </a:extLst>
          </a:blip>
          <a:srcRect l="1265" t="2622" r="3119" b="1562"/>
          <a:stretch/>
        </p:blipFill>
        <p:spPr>
          <a:xfrm>
            <a:off x="1881660" y="2936776"/>
            <a:ext cx="1257338" cy="1260000"/>
          </a:xfrm>
          <a:prstGeom prst="rect">
            <a:avLst/>
          </a:prstGeom>
        </p:spPr>
      </p:pic>
      <p:pic>
        <p:nvPicPr>
          <p:cNvPr id="9" name="Image 8"/>
          <p:cNvPicPr>
            <a:picLocks noChangeAspect="1"/>
          </p:cNvPicPr>
          <p:nvPr/>
        </p:nvPicPr>
        <p:blipFill rotWithShape="1">
          <a:blip r:embed="rId9" cstate="print">
            <a:extLst>
              <a:ext uri="{28A0092B-C50C-407E-A947-70E740481C1C}">
                <a14:useLocalDpi xmlns:a14="http://schemas.microsoft.com/office/drawing/2010/main" val="0"/>
              </a:ext>
            </a:extLst>
          </a:blip>
          <a:srcRect l="16854" t="13533" r="13077" b="34263"/>
          <a:stretch/>
        </p:blipFill>
        <p:spPr>
          <a:xfrm>
            <a:off x="2191015" y="5343089"/>
            <a:ext cx="951317" cy="1260000"/>
          </a:xfrm>
          <a:prstGeom prst="rect">
            <a:avLst/>
          </a:prstGeom>
        </p:spPr>
      </p:pic>
      <p:pic>
        <p:nvPicPr>
          <p:cNvPr id="12" name="Image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792914" y="5343089"/>
            <a:ext cx="945000" cy="1260000"/>
          </a:xfrm>
          <a:prstGeom prst="rect">
            <a:avLst/>
          </a:prstGeom>
        </p:spPr>
      </p:pic>
      <p:sp>
        <p:nvSpPr>
          <p:cNvPr id="30" name="ZoneTexte 29"/>
          <p:cNvSpPr txBox="1"/>
          <p:nvPr/>
        </p:nvSpPr>
        <p:spPr>
          <a:xfrm>
            <a:off x="1772816" y="6583195"/>
            <a:ext cx="1787714" cy="615553"/>
          </a:xfrm>
          <a:prstGeom prst="rect">
            <a:avLst/>
          </a:prstGeom>
          <a:noFill/>
        </p:spPr>
        <p:txBody>
          <a:bodyPr wrap="square" rtlCol="0">
            <a:spAutoFit/>
          </a:bodyPr>
          <a:lstStyle/>
          <a:p>
            <a:pPr algn="ctr"/>
            <a:r>
              <a:rPr lang="fr-FR" sz="1200" b="1" dirty="0">
                <a:solidFill>
                  <a:srgbClr val="00B0F0"/>
                </a:solidFill>
                <a:latin typeface="Gill Sans MT" panose="020B0502020104020203" pitchFamily="34" charset="0"/>
              </a:rPr>
              <a:t>Nathalie Daniel</a:t>
            </a:r>
          </a:p>
          <a:p>
            <a:pPr algn="ctr"/>
            <a:r>
              <a:rPr lang="fr-FR" sz="1100" i="1" dirty="0">
                <a:latin typeface="Gill Sans MT" panose="020B0502020104020203" pitchFamily="34" charset="0"/>
              </a:rPr>
              <a:t>Psycho-Analyste en REL</a:t>
            </a:r>
          </a:p>
          <a:p>
            <a:pPr algn="ctr"/>
            <a:r>
              <a:rPr lang="fr-FR" sz="1100" dirty="0">
                <a:latin typeface="Gill Sans MT" panose="020B0502020104020203" pitchFamily="34" charset="0"/>
              </a:rPr>
              <a:t>Formatrice</a:t>
            </a:r>
          </a:p>
        </p:txBody>
      </p:sp>
      <p:sp>
        <p:nvSpPr>
          <p:cNvPr id="31" name="ZoneTexte 30"/>
          <p:cNvSpPr txBox="1"/>
          <p:nvPr/>
        </p:nvSpPr>
        <p:spPr>
          <a:xfrm>
            <a:off x="3371557" y="6583195"/>
            <a:ext cx="1787714" cy="784830"/>
          </a:xfrm>
          <a:prstGeom prst="rect">
            <a:avLst/>
          </a:prstGeom>
          <a:noFill/>
        </p:spPr>
        <p:txBody>
          <a:bodyPr wrap="square" rtlCol="0">
            <a:spAutoFit/>
          </a:bodyPr>
          <a:lstStyle/>
          <a:p>
            <a:pPr algn="ctr"/>
            <a:r>
              <a:rPr lang="fr-FR" sz="1200" b="1" dirty="0">
                <a:solidFill>
                  <a:srgbClr val="00B0F0"/>
                </a:solidFill>
                <a:latin typeface="Gill Sans MT" panose="020B0502020104020203" pitchFamily="34" charset="0"/>
              </a:rPr>
              <a:t>Jean-Luc van den Berg</a:t>
            </a:r>
          </a:p>
          <a:p>
            <a:pPr algn="ctr"/>
            <a:r>
              <a:rPr lang="fr-FR" sz="1100" i="1" dirty="0">
                <a:latin typeface="Gill Sans MT" panose="020B0502020104020203" pitchFamily="34" charset="0"/>
              </a:rPr>
              <a:t>Psychologue clinicien,</a:t>
            </a:r>
          </a:p>
          <a:p>
            <a:pPr algn="ctr"/>
            <a:r>
              <a:rPr lang="fr-FR" sz="1100" i="1" dirty="0">
                <a:latin typeface="Gill Sans MT" panose="020B0502020104020203" pitchFamily="34" charset="0"/>
              </a:rPr>
              <a:t>Psycho-Analyste en REL</a:t>
            </a:r>
          </a:p>
          <a:p>
            <a:pPr algn="ctr"/>
            <a:r>
              <a:rPr lang="fr-FR" sz="1100" dirty="0">
                <a:latin typeface="Gill Sans MT" panose="020B0502020104020203" pitchFamily="34" charset="0"/>
              </a:rPr>
              <a:t>Formateur</a:t>
            </a:r>
          </a:p>
        </p:txBody>
      </p:sp>
      <p:pic>
        <p:nvPicPr>
          <p:cNvPr id="6" name="Image 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842133" y="867377"/>
            <a:ext cx="1260000" cy="1260000"/>
          </a:xfrm>
          <a:prstGeom prst="rect">
            <a:avLst/>
          </a:prstGeom>
        </p:spPr>
      </p:pic>
      <p:pic>
        <p:nvPicPr>
          <p:cNvPr id="13" name="Image 1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614526" y="867377"/>
            <a:ext cx="1199239" cy="1260000"/>
          </a:xfrm>
          <a:prstGeom prst="rect">
            <a:avLst/>
          </a:prstGeom>
        </p:spPr>
      </p:pic>
      <p:sp>
        <p:nvSpPr>
          <p:cNvPr id="32" name="ZoneTexte 31"/>
          <p:cNvSpPr txBox="1"/>
          <p:nvPr/>
        </p:nvSpPr>
        <p:spPr>
          <a:xfrm>
            <a:off x="5207671" y="2090144"/>
            <a:ext cx="1300318" cy="784830"/>
          </a:xfrm>
          <a:prstGeom prst="rect">
            <a:avLst/>
          </a:prstGeom>
          <a:noFill/>
        </p:spPr>
        <p:txBody>
          <a:bodyPr wrap="square" rtlCol="0">
            <a:spAutoFit/>
          </a:bodyPr>
          <a:lstStyle>
            <a:defPPr>
              <a:defRPr lang="en-US"/>
            </a:defPPr>
            <a:lvl1pPr>
              <a:defRPr sz="1200">
                <a:latin typeface="Gill Sans MT" panose="020B0502020104020203" pitchFamily="34" charset="0"/>
              </a:defRPr>
            </a:lvl1pPr>
          </a:lstStyle>
          <a:p>
            <a:pPr algn="ctr"/>
            <a:r>
              <a:rPr lang="fr-FR" b="1" dirty="0">
                <a:solidFill>
                  <a:srgbClr val="00B0F0"/>
                </a:solidFill>
              </a:rPr>
              <a:t>Cécile</a:t>
            </a:r>
            <a:r>
              <a:rPr lang="fr-FR" b="1" dirty="0">
                <a:solidFill>
                  <a:schemeClr val="accent5"/>
                </a:solidFill>
              </a:rPr>
              <a:t> </a:t>
            </a:r>
            <a:r>
              <a:rPr lang="fr-FR" b="1" dirty="0" err="1">
                <a:solidFill>
                  <a:srgbClr val="00B0F0"/>
                </a:solidFill>
              </a:rPr>
              <a:t>Auffret</a:t>
            </a:r>
            <a:endParaRPr lang="fr-FR" b="1" dirty="0">
              <a:solidFill>
                <a:srgbClr val="00B0F0"/>
              </a:solidFill>
            </a:endParaRPr>
          </a:p>
          <a:p>
            <a:pPr algn="ctr"/>
            <a:r>
              <a:rPr lang="fr-FR" sz="1100" b="1" dirty="0"/>
              <a:t>Coordinatrice</a:t>
            </a:r>
            <a:br>
              <a:rPr lang="fr-FR" sz="1100" b="1" dirty="0"/>
            </a:br>
            <a:r>
              <a:rPr lang="fr-FR" sz="1100" b="1" dirty="0"/>
              <a:t>Communication</a:t>
            </a:r>
          </a:p>
          <a:p>
            <a:pPr algn="ctr"/>
            <a:r>
              <a:rPr lang="fr-FR" sz="1100" i="1" dirty="0"/>
              <a:t>Analyste en REL</a:t>
            </a:r>
            <a:endParaRPr lang="fr-FR" sz="1100" dirty="0"/>
          </a:p>
        </p:txBody>
      </p:sp>
      <p:pic>
        <p:nvPicPr>
          <p:cNvPr id="22" name="Image 2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192206" y="5313040"/>
            <a:ext cx="1260000" cy="1260000"/>
          </a:xfrm>
          <a:prstGeom prst="rect">
            <a:avLst/>
          </a:prstGeom>
        </p:spPr>
      </p:pic>
      <p:sp>
        <p:nvSpPr>
          <p:cNvPr id="34" name="ZoneTexte 33"/>
          <p:cNvSpPr txBox="1"/>
          <p:nvPr/>
        </p:nvSpPr>
        <p:spPr>
          <a:xfrm>
            <a:off x="4928349" y="6583195"/>
            <a:ext cx="1787714" cy="615553"/>
          </a:xfrm>
          <a:prstGeom prst="rect">
            <a:avLst/>
          </a:prstGeom>
          <a:noFill/>
        </p:spPr>
        <p:txBody>
          <a:bodyPr wrap="square" rtlCol="0">
            <a:spAutoFit/>
          </a:bodyPr>
          <a:lstStyle/>
          <a:p>
            <a:pPr algn="ctr"/>
            <a:r>
              <a:rPr lang="fr-FR" sz="1200" b="1" dirty="0">
                <a:solidFill>
                  <a:srgbClr val="00B0F0"/>
                </a:solidFill>
                <a:latin typeface="Gill Sans MT" panose="020B0502020104020203" pitchFamily="34" charset="0"/>
              </a:rPr>
              <a:t>Olivier Chaume</a:t>
            </a:r>
          </a:p>
          <a:p>
            <a:pPr algn="ctr"/>
            <a:r>
              <a:rPr lang="fr-FR" sz="1100" i="1" dirty="0">
                <a:latin typeface="Gill Sans MT" panose="020B0502020104020203" pitchFamily="34" charset="0"/>
              </a:rPr>
              <a:t>Psycho-Analyste en REL</a:t>
            </a:r>
          </a:p>
          <a:p>
            <a:pPr algn="ctr"/>
            <a:r>
              <a:rPr lang="fr-FR" sz="1100" dirty="0">
                <a:latin typeface="Gill Sans MT" panose="020B0502020104020203" pitchFamily="34" charset="0"/>
              </a:rPr>
              <a:t>Formateur</a:t>
            </a:r>
          </a:p>
        </p:txBody>
      </p:sp>
      <p:pic>
        <p:nvPicPr>
          <p:cNvPr id="5" name="Image 4">
            <a:extLst>
              <a:ext uri="{FF2B5EF4-FFF2-40B4-BE49-F238E27FC236}">
                <a16:creationId xmlns:a16="http://schemas.microsoft.com/office/drawing/2014/main" id="{8C8EC932-2FC2-4050-B173-5C91446F8D35}"/>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27586" y="2976619"/>
            <a:ext cx="841174" cy="1268657"/>
          </a:xfrm>
          <a:prstGeom prst="rect">
            <a:avLst/>
          </a:prstGeom>
        </p:spPr>
      </p:pic>
      <p:sp>
        <p:nvSpPr>
          <p:cNvPr id="8" name="ZoneTexte 7">
            <a:extLst>
              <a:ext uri="{FF2B5EF4-FFF2-40B4-BE49-F238E27FC236}">
                <a16:creationId xmlns:a16="http://schemas.microsoft.com/office/drawing/2014/main" id="{12863F68-D16A-4863-B20E-7FD97A723107}"/>
              </a:ext>
            </a:extLst>
          </p:cNvPr>
          <p:cNvSpPr txBox="1"/>
          <p:nvPr/>
        </p:nvSpPr>
        <p:spPr>
          <a:xfrm>
            <a:off x="159567" y="4336660"/>
            <a:ext cx="1429907" cy="954107"/>
          </a:xfrm>
          <a:prstGeom prst="rect">
            <a:avLst/>
          </a:prstGeom>
          <a:noFill/>
        </p:spPr>
        <p:txBody>
          <a:bodyPr wrap="square" rtlCol="0">
            <a:spAutoFit/>
          </a:bodyPr>
          <a:lstStyle/>
          <a:p>
            <a:pPr algn="ctr"/>
            <a:r>
              <a:rPr lang="fr-FR" sz="1200" b="1" dirty="0">
                <a:solidFill>
                  <a:srgbClr val="00B0F0"/>
                </a:solidFill>
                <a:latin typeface="Gill Sans MT" panose="020B0502020104020203" pitchFamily="34" charset="0"/>
              </a:rPr>
              <a:t>Catherine Mehu</a:t>
            </a:r>
          </a:p>
          <a:p>
            <a:pPr algn="ctr"/>
            <a:r>
              <a:rPr lang="fr-FR" sz="1100" b="1" dirty="0">
                <a:latin typeface="Gill Sans MT" panose="020B0502020104020203" pitchFamily="34" charset="0"/>
              </a:rPr>
              <a:t>Chargée de Communication</a:t>
            </a:r>
          </a:p>
          <a:p>
            <a:pPr algn="ctr"/>
            <a:r>
              <a:rPr lang="fr-FR" sz="1100" i="1" dirty="0">
                <a:latin typeface="Gill Sans MT" panose="020B0502020104020203" pitchFamily="34" charset="0"/>
              </a:rPr>
              <a:t>Psycho-Analyste</a:t>
            </a:r>
          </a:p>
          <a:p>
            <a:pPr algn="ctr"/>
            <a:r>
              <a:rPr lang="fr-FR" sz="1100" i="1" dirty="0">
                <a:latin typeface="Gill Sans MT" panose="020B0502020104020203" pitchFamily="34" charset="0"/>
              </a:rPr>
              <a:t> en REL</a:t>
            </a:r>
          </a:p>
        </p:txBody>
      </p:sp>
      <p:pic>
        <p:nvPicPr>
          <p:cNvPr id="4" name="Image 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35793" y="848544"/>
            <a:ext cx="1116816" cy="1278832"/>
          </a:xfrm>
          <a:prstGeom prst="rect">
            <a:avLst/>
          </a:prstGeom>
        </p:spPr>
      </p:pic>
      <p:sp>
        <p:nvSpPr>
          <p:cNvPr id="33" name="ZoneTexte 32"/>
          <p:cNvSpPr txBox="1"/>
          <p:nvPr/>
        </p:nvSpPr>
        <p:spPr>
          <a:xfrm>
            <a:off x="523846" y="7401272"/>
            <a:ext cx="5807560" cy="1277273"/>
          </a:xfrm>
          <a:prstGeom prst="rect">
            <a:avLst/>
          </a:prstGeom>
          <a:noFill/>
          <a:ln w="3175">
            <a:solidFill>
              <a:schemeClr val="tx1"/>
            </a:solidFill>
          </a:ln>
        </p:spPr>
        <p:txBody>
          <a:bodyPr wrap="square" rtlCol="0">
            <a:spAutoFit/>
          </a:bodyPr>
          <a:lstStyle/>
          <a:p>
            <a:pPr algn="ctr"/>
            <a:r>
              <a:rPr lang="fr-FR" dirty="0">
                <a:solidFill>
                  <a:schemeClr val="accent5"/>
                </a:solidFill>
                <a:latin typeface="Gill Sans MT" panose="020B0502020104020203" pitchFamily="34" charset="0"/>
              </a:rPr>
              <a:t>A</a:t>
            </a:r>
            <a:r>
              <a:rPr lang="fr-FR" dirty="0">
                <a:latin typeface="Gill Sans MT" panose="020B0502020104020203" pitchFamily="34" charset="0"/>
              </a:rPr>
              <a:t>ssociation pour le </a:t>
            </a:r>
            <a:r>
              <a:rPr lang="fr-FR" dirty="0">
                <a:solidFill>
                  <a:schemeClr val="accent5"/>
                </a:solidFill>
                <a:latin typeface="Gill Sans MT" panose="020B0502020104020203" pitchFamily="34" charset="0"/>
              </a:rPr>
              <a:t>D</a:t>
            </a:r>
            <a:r>
              <a:rPr lang="fr-FR" dirty="0">
                <a:latin typeface="Gill Sans MT" panose="020B0502020104020203" pitchFamily="34" charset="0"/>
              </a:rPr>
              <a:t>éveloppement</a:t>
            </a:r>
            <a:r>
              <a:rPr lang="fr-FR" dirty="0">
                <a:solidFill>
                  <a:schemeClr val="accent5"/>
                </a:solidFill>
                <a:latin typeface="Gill Sans MT" panose="020B0502020104020203" pitchFamily="34" charset="0"/>
              </a:rPr>
              <a:t> </a:t>
            </a:r>
            <a:r>
              <a:rPr lang="fr-FR" dirty="0">
                <a:latin typeface="Gill Sans MT" panose="020B0502020104020203" pitchFamily="34" charset="0"/>
              </a:rPr>
              <a:t> du </a:t>
            </a:r>
            <a:r>
              <a:rPr lang="fr-FR" dirty="0">
                <a:solidFill>
                  <a:schemeClr val="accent5"/>
                </a:solidFill>
                <a:latin typeface="Gill Sans MT" panose="020B0502020104020203" pitchFamily="34" charset="0"/>
              </a:rPr>
              <a:t>R</a:t>
            </a:r>
            <a:r>
              <a:rPr lang="fr-FR" dirty="0">
                <a:latin typeface="Gill Sans MT" panose="020B0502020104020203" pitchFamily="34" charset="0"/>
              </a:rPr>
              <a:t>êve </a:t>
            </a:r>
            <a:r>
              <a:rPr lang="fr-FR" dirty="0">
                <a:solidFill>
                  <a:schemeClr val="accent5"/>
                </a:solidFill>
                <a:latin typeface="Gill Sans MT" panose="020B0502020104020203" pitchFamily="34" charset="0"/>
              </a:rPr>
              <a:t>É</a:t>
            </a:r>
            <a:r>
              <a:rPr lang="fr-FR" dirty="0">
                <a:latin typeface="Gill Sans MT" panose="020B0502020104020203" pitchFamily="34" charset="0"/>
              </a:rPr>
              <a:t>veillé </a:t>
            </a:r>
            <a:r>
              <a:rPr lang="fr-FR" dirty="0">
                <a:solidFill>
                  <a:schemeClr val="accent5"/>
                </a:solidFill>
                <a:latin typeface="Gill Sans MT" panose="020B0502020104020203" pitchFamily="34" charset="0"/>
              </a:rPr>
              <a:t>L</a:t>
            </a:r>
            <a:r>
              <a:rPr lang="fr-FR" dirty="0">
                <a:latin typeface="Gill Sans MT" panose="020B0502020104020203" pitchFamily="34" charset="0"/>
              </a:rPr>
              <a:t>ibre</a:t>
            </a:r>
          </a:p>
          <a:p>
            <a:pPr algn="ctr"/>
            <a:r>
              <a:rPr lang="fr-FR" sz="1100" dirty="0">
                <a:latin typeface="Gill Sans MT" panose="020B0502020104020203" pitchFamily="34" charset="0"/>
              </a:rPr>
              <a:t>Association Loi 1901 | Membre de la FF2P </a:t>
            </a:r>
          </a:p>
          <a:p>
            <a:pPr algn="ctr"/>
            <a:r>
              <a:rPr lang="fr-FR" sz="1200" dirty="0">
                <a:latin typeface="Gill Sans MT" panose="020B0502020104020203" pitchFamily="34" charset="0"/>
              </a:rPr>
              <a:t>(Fédération Française de Psychanalyse et de Psychothérapie)</a:t>
            </a:r>
          </a:p>
          <a:p>
            <a:pPr algn="ctr"/>
            <a:endParaRPr lang="fr-FR" sz="1200" dirty="0">
              <a:latin typeface="Gill Sans MT" panose="020B0502020104020203" pitchFamily="34" charset="0"/>
            </a:endParaRPr>
          </a:p>
          <a:p>
            <a:pPr algn="ctr"/>
            <a:r>
              <a:rPr lang="fr-FR" sz="1200" dirty="0">
                <a:latin typeface="Gill Sans MT" panose="020B0502020104020203" pitchFamily="34" charset="0"/>
              </a:rPr>
              <a:t>Siège social : 11 rue Georges </a:t>
            </a:r>
            <a:r>
              <a:rPr lang="fr-FR" sz="1200" dirty="0" err="1">
                <a:latin typeface="Gill Sans MT" panose="020B0502020104020203" pitchFamily="34" charset="0"/>
              </a:rPr>
              <a:t>Chartrin</a:t>
            </a:r>
            <a:r>
              <a:rPr lang="fr-FR" sz="1200" dirty="0">
                <a:latin typeface="Gill Sans MT" panose="020B0502020104020203" pitchFamily="34" charset="0"/>
              </a:rPr>
              <a:t> 44200 Nantes</a:t>
            </a:r>
          </a:p>
          <a:p>
            <a:pPr algn="ctr"/>
            <a:r>
              <a:rPr lang="fr-FR" sz="1200" dirty="0">
                <a:latin typeface="Gill Sans MT" panose="020B0502020104020203" pitchFamily="34" charset="0"/>
              </a:rPr>
              <a:t>Siège administratif : Lieu-dit </a:t>
            </a:r>
            <a:r>
              <a:rPr lang="fr-FR" sz="1200" dirty="0" err="1">
                <a:latin typeface="Gill Sans MT" panose="020B0502020104020203" pitchFamily="34" charset="0"/>
              </a:rPr>
              <a:t>Richou</a:t>
            </a:r>
            <a:r>
              <a:rPr lang="fr-FR" sz="1200" dirty="0">
                <a:latin typeface="Gill Sans MT" panose="020B0502020104020203" pitchFamily="34" charset="0"/>
              </a:rPr>
              <a:t> 29380 Bannalec</a:t>
            </a:r>
          </a:p>
        </p:txBody>
      </p:sp>
      <p:sp>
        <p:nvSpPr>
          <p:cNvPr id="35" name="ZoneTexte 34"/>
          <p:cNvSpPr txBox="1"/>
          <p:nvPr/>
        </p:nvSpPr>
        <p:spPr>
          <a:xfrm>
            <a:off x="1721498" y="8697416"/>
            <a:ext cx="3507702" cy="369332"/>
          </a:xfrm>
          <a:prstGeom prst="rect">
            <a:avLst/>
          </a:prstGeom>
          <a:noFill/>
        </p:spPr>
        <p:txBody>
          <a:bodyPr wrap="square" rtlCol="0">
            <a:spAutoFit/>
          </a:bodyPr>
          <a:lstStyle/>
          <a:p>
            <a:pPr algn="ctr"/>
            <a:r>
              <a:rPr lang="fr-FR" dirty="0"/>
              <a:t> </a:t>
            </a:r>
            <a:r>
              <a:rPr lang="fr-FR" u="sng" dirty="0">
                <a:hlinkClick r:id="rId16"/>
              </a:rPr>
              <a:t>www.reve-eveille-libre.org</a:t>
            </a:r>
            <a:endParaRPr lang="fr-FR" dirty="0"/>
          </a:p>
        </p:txBody>
      </p:sp>
      <p:pic>
        <p:nvPicPr>
          <p:cNvPr id="24" name="Image 23"/>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59567" y="7893675"/>
            <a:ext cx="636678" cy="970264"/>
          </a:xfrm>
          <a:prstGeom prst="rect">
            <a:avLst/>
          </a:prstGeom>
        </p:spPr>
      </p:pic>
      <p:pic>
        <p:nvPicPr>
          <p:cNvPr id="36" name="Image 35" descr="Cécile 2018.jpg"/>
          <p:cNvPicPr>
            <a:picLocks noChangeAspect="1"/>
          </p:cNvPicPr>
          <p:nvPr/>
        </p:nvPicPr>
        <p:blipFill>
          <a:blip r:embed="rId18" cstate="print"/>
          <a:stretch>
            <a:fillRect/>
          </a:stretch>
        </p:blipFill>
        <p:spPr>
          <a:xfrm>
            <a:off x="5357826" y="881034"/>
            <a:ext cx="928694" cy="1239216"/>
          </a:xfrm>
          <a:prstGeom prst="rect">
            <a:avLst/>
          </a:prstGeom>
        </p:spPr>
      </p:pic>
    </p:spTree>
    <p:extLst>
      <p:ext uri="{BB962C8B-B14F-4D97-AF65-F5344CB8AC3E}">
        <p14:creationId xmlns:p14="http://schemas.microsoft.com/office/powerpoint/2010/main" val="2980046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9657" y="2903797"/>
            <a:ext cx="3425243" cy="2055146"/>
          </a:xfrm>
          <a:prstGeom prst="rect">
            <a:avLst/>
          </a:prstGeom>
        </p:spPr>
      </p:pic>
      <p:sp>
        <p:nvSpPr>
          <p:cNvPr id="4" name="Rectangle 3"/>
          <p:cNvSpPr/>
          <p:nvPr/>
        </p:nvSpPr>
        <p:spPr>
          <a:xfrm>
            <a:off x="268514" y="1352600"/>
            <a:ext cx="6336704" cy="1384995"/>
          </a:xfrm>
          <a:prstGeom prst="rect">
            <a:avLst/>
          </a:prstGeom>
        </p:spPr>
        <p:txBody>
          <a:bodyPr wrap="square">
            <a:spAutoFit/>
          </a:bodyPr>
          <a:lstStyle/>
          <a:p>
            <a:r>
              <a:rPr lang="fr-FR" sz="1400" dirty="0">
                <a:latin typeface="Gill Sans MT" panose="020B0502020104020203" pitchFamily="34" charset="0"/>
              </a:rPr>
              <a:t>Le Rêve Éveillé Libre est une méthode d’accompagnement psychothérapeutique créée par Georges Romey vers 1980, qui a la spécificité de se baser sur la richesse de l’imaginaire et des symboles. </a:t>
            </a:r>
          </a:p>
          <a:p>
            <a:r>
              <a:rPr lang="fr-FR" sz="1400" dirty="0">
                <a:latin typeface="Gill Sans MT" panose="020B0502020104020203" pitchFamily="34" charset="0"/>
              </a:rPr>
              <a:t>Elle permet d’aller à l’origine des blocages, des peurs, des traumatismes, </a:t>
            </a:r>
          </a:p>
          <a:p>
            <a:r>
              <a:rPr lang="fr-FR" sz="1400" dirty="0">
                <a:latin typeface="Gill Sans MT" panose="020B0502020104020203" pitchFamily="34" charset="0"/>
              </a:rPr>
              <a:t>de libérer les ressources nécessaires pour développer une nouvelle façon d’être au monde, plus créative.</a:t>
            </a:r>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026" y="8879160"/>
            <a:ext cx="636678" cy="970264"/>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01208" y="9057456"/>
            <a:ext cx="1415796" cy="748284"/>
          </a:xfrm>
          <a:prstGeom prst="rect">
            <a:avLst/>
          </a:prstGeom>
        </p:spPr>
      </p:pic>
      <p:sp>
        <p:nvSpPr>
          <p:cNvPr id="7" name="ZoneTexte 6"/>
          <p:cNvSpPr txBox="1"/>
          <p:nvPr/>
        </p:nvSpPr>
        <p:spPr>
          <a:xfrm>
            <a:off x="404664" y="200472"/>
            <a:ext cx="6048672" cy="1015663"/>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fr-FR" sz="4000" b="1" dirty="0">
                <a:solidFill>
                  <a:schemeClr val="accent5"/>
                </a:solidFill>
                <a:latin typeface="Gill Sans MT" panose="020B0502020104020203" pitchFamily="34" charset="0"/>
              </a:rPr>
              <a:t>Le REL</a:t>
            </a:r>
          </a:p>
          <a:p>
            <a:pPr algn="ctr"/>
            <a:r>
              <a:rPr lang="fr-FR" sz="2000" b="1" dirty="0">
                <a:solidFill>
                  <a:schemeClr val="accent5"/>
                </a:solidFill>
                <a:latin typeface="Gill Sans MT" panose="020B0502020104020203" pitchFamily="34" charset="0"/>
              </a:rPr>
              <a:t>R</a:t>
            </a:r>
            <a:r>
              <a:rPr lang="fr-FR" sz="2000" b="1" dirty="0">
                <a:latin typeface="Gill Sans MT" panose="020B0502020104020203" pitchFamily="34" charset="0"/>
              </a:rPr>
              <a:t>êve </a:t>
            </a:r>
            <a:r>
              <a:rPr lang="fr-FR" sz="2000" b="1" dirty="0">
                <a:solidFill>
                  <a:schemeClr val="accent5"/>
                </a:solidFill>
                <a:latin typeface="Gill Sans MT" panose="020B0502020104020203" pitchFamily="34" charset="0"/>
              </a:rPr>
              <a:t>É</a:t>
            </a:r>
            <a:r>
              <a:rPr lang="fr-FR" sz="2000" b="1" dirty="0">
                <a:solidFill>
                  <a:schemeClr val="tx1"/>
                </a:solidFill>
                <a:latin typeface="Gill Sans MT" panose="020B0502020104020203" pitchFamily="34" charset="0"/>
              </a:rPr>
              <a:t>veillé</a:t>
            </a:r>
            <a:r>
              <a:rPr lang="fr-FR" sz="2000" b="1" dirty="0">
                <a:latin typeface="Gill Sans MT" panose="020B0502020104020203" pitchFamily="34" charset="0"/>
              </a:rPr>
              <a:t> </a:t>
            </a:r>
            <a:r>
              <a:rPr lang="fr-FR" sz="2000" b="1" dirty="0">
                <a:solidFill>
                  <a:schemeClr val="accent5"/>
                </a:solidFill>
                <a:latin typeface="Gill Sans MT" panose="020B0502020104020203" pitchFamily="34" charset="0"/>
              </a:rPr>
              <a:t>L</a:t>
            </a:r>
            <a:r>
              <a:rPr lang="fr-FR" sz="2000" b="1" dirty="0">
                <a:latin typeface="Gill Sans MT" panose="020B0502020104020203" pitchFamily="34" charset="0"/>
              </a:rPr>
              <a:t>ib</a:t>
            </a:r>
            <a:r>
              <a:rPr lang="fr-FR" sz="2000" b="1" dirty="0">
                <a:solidFill>
                  <a:schemeClr val="tx1"/>
                </a:solidFill>
                <a:latin typeface="Gill Sans MT" panose="020B0502020104020203" pitchFamily="34" charset="0"/>
              </a:rPr>
              <a:t>r</a:t>
            </a:r>
            <a:r>
              <a:rPr lang="fr-FR" sz="2000" b="1" dirty="0">
                <a:latin typeface="Gill Sans MT" panose="020B0502020104020203" pitchFamily="34" charset="0"/>
              </a:rPr>
              <a:t>e</a:t>
            </a:r>
          </a:p>
        </p:txBody>
      </p:sp>
      <p:sp>
        <p:nvSpPr>
          <p:cNvPr id="2" name="ZoneTexte 1"/>
          <p:cNvSpPr txBox="1"/>
          <p:nvPr/>
        </p:nvSpPr>
        <p:spPr>
          <a:xfrm>
            <a:off x="1489657" y="3008596"/>
            <a:ext cx="3333731" cy="1908215"/>
          </a:xfrm>
          <a:prstGeom prst="rect">
            <a:avLst/>
          </a:prstGeom>
          <a:noFill/>
          <a:ln>
            <a:noFill/>
          </a:ln>
        </p:spPr>
        <p:txBody>
          <a:bodyPr wrap="square" rtlCol="0">
            <a:spAutoFit/>
          </a:bodyPr>
          <a:lstStyle/>
          <a:p>
            <a:pPr algn="ctr"/>
            <a:r>
              <a:rPr lang="fr-FR" sz="1400" b="1" dirty="0">
                <a:solidFill>
                  <a:schemeClr val="bg1"/>
                </a:solidFill>
                <a:effectLst>
                  <a:outerShdw blurRad="38100" dist="38100" dir="2700000" algn="tl">
                    <a:srgbClr val="000000">
                      <a:alpha val="43137"/>
                    </a:srgbClr>
                  </a:outerShdw>
                </a:effectLst>
                <a:latin typeface="Arial Black" panose="020B0A04020102020204" pitchFamily="34" charset="0"/>
              </a:rPr>
              <a:t>La dynamique de l’imaginaire </a:t>
            </a:r>
            <a:r>
              <a:rPr lang="fr-FR" sz="1200" b="1" dirty="0">
                <a:solidFill>
                  <a:schemeClr val="bg1"/>
                </a:solidFill>
                <a:effectLst>
                  <a:outerShdw blurRad="38100" dist="38100" dir="2700000" algn="tl">
                    <a:srgbClr val="000000">
                      <a:alpha val="43137"/>
                    </a:srgbClr>
                  </a:outerShdw>
                </a:effectLst>
                <a:latin typeface="Arial Black" panose="020B0A04020102020204" pitchFamily="34" charset="0"/>
              </a:rPr>
              <a:t/>
            </a:r>
            <a:br>
              <a:rPr lang="fr-FR" sz="1200" b="1" dirty="0">
                <a:solidFill>
                  <a:schemeClr val="bg1"/>
                </a:solidFill>
                <a:effectLst>
                  <a:outerShdw blurRad="38100" dist="38100" dir="2700000" algn="tl">
                    <a:srgbClr val="000000">
                      <a:alpha val="43137"/>
                    </a:srgbClr>
                  </a:outerShdw>
                </a:effectLst>
                <a:latin typeface="Arial Black" panose="020B0A04020102020204" pitchFamily="34" charset="0"/>
              </a:rPr>
            </a:br>
            <a:r>
              <a:rPr lang="fr-FR" sz="1200" dirty="0">
                <a:solidFill>
                  <a:schemeClr val="bg1"/>
                </a:solidFill>
                <a:effectLst>
                  <a:outerShdw blurRad="38100" dist="38100" dir="2700000" algn="tl">
                    <a:srgbClr val="000000">
                      <a:alpha val="43137"/>
                    </a:srgbClr>
                  </a:outerShdw>
                </a:effectLst>
                <a:latin typeface="Arial Black" panose="020B0A04020102020204" pitchFamily="34" charset="0"/>
              </a:rPr>
              <a:t>en œuvre dans le REL </a:t>
            </a:r>
          </a:p>
          <a:p>
            <a:pPr algn="ctr"/>
            <a:r>
              <a:rPr lang="fr-FR" sz="1200" dirty="0">
                <a:solidFill>
                  <a:schemeClr val="bg1"/>
                </a:solidFill>
                <a:effectLst>
                  <a:outerShdw blurRad="38100" dist="38100" dir="2700000" algn="tl">
                    <a:srgbClr val="000000">
                      <a:alpha val="43137"/>
                    </a:srgbClr>
                  </a:outerShdw>
                </a:effectLst>
                <a:latin typeface="Arial Black" panose="020B0A04020102020204" pitchFamily="34" charset="0"/>
              </a:rPr>
              <a:t>agit sur deux axes :</a:t>
            </a:r>
          </a:p>
          <a:p>
            <a:pPr algn="ctr"/>
            <a:r>
              <a:rPr lang="fr-FR" sz="1200" dirty="0">
                <a:solidFill>
                  <a:schemeClr val="bg1"/>
                </a:solidFill>
                <a:effectLst>
                  <a:outerShdw blurRad="38100" dist="38100" dir="2700000" algn="tl">
                    <a:srgbClr val="000000">
                      <a:alpha val="43137"/>
                    </a:srgbClr>
                  </a:outerShdw>
                </a:effectLst>
                <a:latin typeface="Arial Black" panose="020B0A04020102020204" pitchFamily="34" charset="0"/>
              </a:rPr>
              <a:t> </a:t>
            </a:r>
          </a:p>
          <a:p>
            <a:pPr marL="285750" indent="-285750" algn="ctr">
              <a:buFont typeface="Arial" panose="020B0604020202020204" pitchFamily="34" charset="0"/>
              <a:buChar char="•"/>
            </a:pPr>
            <a:r>
              <a:rPr lang="fr-FR" sz="1200" dirty="0">
                <a:solidFill>
                  <a:schemeClr val="bg1"/>
                </a:solidFill>
                <a:effectLst>
                  <a:outerShdw blurRad="38100" dist="38100" dir="2700000" algn="tl">
                    <a:srgbClr val="000000">
                      <a:alpha val="43137"/>
                    </a:srgbClr>
                  </a:outerShdw>
                </a:effectLst>
                <a:latin typeface="Arial Black" panose="020B0A04020102020204" pitchFamily="34" charset="0"/>
              </a:rPr>
              <a:t>l’un </a:t>
            </a:r>
            <a:r>
              <a:rPr lang="fr-FR" sz="1200" b="1" kern="0" dirty="0">
                <a:solidFill>
                  <a:schemeClr val="bg1"/>
                </a:solidFill>
                <a:effectLst>
                  <a:outerShdw blurRad="38100" dist="38100" dir="2700000" algn="tl">
                    <a:srgbClr val="000000">
                      <a:alpha val="43137"/>
                    </a:srgbClr>
                  </a:outerShdw>
                </a:effectLst>
                <a:latin typeface="Arial Black" panose="020B0A04020102020204" pitchFamily="34" charset="0"/>
              </a:rPr>
              <a:t>thérapeutique</a:t>
            </a:r>
            <a:r>
              <a:rPr lang="fr-FR" sz="1200" dirty="0">
                <a:solidFill>
                  <a:schemeClr val="bg1"/>
                </a:solidFill>
                <a:effectLst>
                  <a:outerShdw blurRad="38100" dist="38100" dir="2700000" algn="tl">
                    <a:srgbClr val="000000">
                      <a:alpha val="43137"/>
                    </a:srgbClr>
                  </a:outerShdw>
                </a:effectLst>
                <a:latin typeface="Arial Black" panose="020B0A04020102020204" pitchFamily="34" charset="0"/>
              </a:rPr>
              <a:t>, </a:t>
            </a:r>
            <a:br>
              <a:rPr lang="fr-FR" sz="1200" dirty="0">
                <a:solidFill>
                  <a:schemeClr val="bg1"/>
                </a:solidFill>
                <a:effectLst>
                  <a:outerShdw blurRad="38100" dist="38100" dir="2700000" algn="tl">
                    <a:srgbClr val="000000">
                      <a:alpha val="43137"/>
                    </a:srgbClr>
                  </a:outerShdw>
                </a:effectLst>
                <a:latin typeface="Arial Black" panose="020B0A04020102020204" pitchFamily="34" charset="0"/>
              </a:rPr>
            </a:br>
            <a:r>
              <a:rPr lang="fr-FR" sz="1200" dirty="0">
                <a:solidFill>
                  <a:schemeClr val="bg1"/>
                </a:solidFill>
                <a:effectLst>
                  <a:outerShdw blurRad="38100" dist="38100" dir="2700000" algn="tl">
                    <a:srgbClr val="000000">
                      <a:alpha val="43137"/>
                    </a:srgbClr>
                  </a:outerShdw>
                </a:effectLst>
                <a:latin typeface="Arial Black" panose="020B0A04020102020204" pitchFamily="34" charset="0"/>
              </a:rPr>
              <a:t>basé sur un langage freudien ; </a:t>
            </a:r>
          </a:p>
          <a:p>
            <a:pPr algn="ctr"/>
            <a:endParaRPr lang="fr-FR" sz="800" dirty="0">
              <a:solidFill>
                <a:schemeClr val="bg1"/>
              </a:solidFill>
              <a:effectLst>
                <a:outerShdw blurRad="38100" dist="38100" dir="2700000" algn="tl">
                  <a:srgbClr val="000000">
                    <a:alpha val="43137"/>
                  </a:srgbClr>
                </a:outerShdw>
              </a:effectLst>
              <a:latin typeface="Arial Black" panose="020B0A04020102020204" pitchFamily="34" charset="0"/>
            </a:endParaRPr>
          </a:p>
          <a:p>
            <a:pPr marL="285750" indent="-285750" algn="ctr">
              <a:buFont typeface="Arial" panose="020B0604020202020204" pitchFamily="34" charset="0"/>
              <a:buChar char="•"/>
            </a:pPr>
            <a:r>
              <a:rPr lang="fr-FR" sz="1200" dirty="0">
                <a:solidFill>
                  <a:schemeClr val="bg1"/>
                </a:solidFill>
                <a:effectLst>
                  <a:outerShdw blurRad="38100" dist="38100" dir="2700000" algn="tl">
                    <a:srgbClr val="000000">
                      <a:alpha val="43137"/>
                    </a:srgbClr>
                  </a:outerShdw>
                </a:effectLst>
                <a:latin typeface="Arial Black" panose="020B0A04020102020204" pitchFamily="34" charset="0"/>
              </a:rPr>
              <a:t>l’autre </a:t>
            </a:r>
            <a:r>
              <a:rPr lang="fr-FR" sz="1200" b="1" kern="0" dirty="0">
                <a:solidFill>
                  <a:schemeClr val="bg1"/>
                </a:solidFill>
                <a:effectLst>
                  <a:outerShdw blurRad="38100" dist="38100" dir="2700000" algn="tl">
                    <a:srgbClr val="000000">
                      <a:alpha val="43137"/>
                    </a:srgbClr>
                  </a:outerShdw>
                </a:effectLst>
                <a:latin typeface="Arial Black" panose="020B0A04020102020204" pitchFamily="34" charset="0"/>
              </a:rPr>
              <a:t>initiatique</a:t>
            </a:r>
            <a:r>
              <a:rPr lang="fr-FR" sz="1200" dirty="0">
                <a:solidFill>
                  <a:schemeClr val="bg1"/>
                </a:solidFill>
                <a:effectLst>
                  <a:outerShdw blurRad="38100" dist="38100" dir="2700000" algn="tl">
                    <a:srgbClr val="000000">
                      <a:alpha val="43137"/>
                    </a:srgbClr>
                  </a:outerShdw>
                </a:effectLst>
                <a:latin typeface="Arial Black" panose="020B0A04020102020204" pitchFamily="34" charset="0"/>
              </a:rPr>
              <a:t>, porteur des archétypes identifiés par C.G. Jung </a:t>
            </a:r>
          </a:p>
        </p:txBody>
      </p:sp>
      <p:sp>
        <p:nvSpPr>
          <p:cNvPr id="12" name="Rectangle 3"/>
          <p:cNvSpPr>
            <a:spLocks noChangeArrowheads="1"/>
          </p:cNvSpPr>
          <p:nvPr/>
        </p:nvSpPr>
        <p:spPr bwMode="auto">
          <a:xfrm>
            <a:off x="692696" y="9417496"/>
            <a:ext cx="3421129"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A</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ssociation pour le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D</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éveloppement du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R</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êve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É</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veillé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L</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ibre</a:t>
            </a:r>
            <a:b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br>
            <a:r>
              <a:rPr kumimoji="0" lang="fr-FR" altLang="en-US" sz="700" b="0" i="1"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Organisme Membre de la Fédération Française de Psychothérapie et de Psychanalyse (FF2P)</a:t>
            </a:r>
            <a:endParaRPr kumimoji="0" lang="en-US" altLang="en-US" sz="700" b="0" i="1" u="none" strike="noStrike" cap="none" normalizeH="0" baseline="0" dirty="0">
              <a:ln>
                <a:noFill/>
              </a:ln>
              <a:solidFill>
                <a:schemeClr val="tx1"/>
              </a:solidFill>
              <a:effectLst/>
              <a:latin typeface="Gill Sans MT" panose="020B0502020104020203"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altLang="en-US" sz="700" b="0" i="0"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Siret : 420 028 755 00031 – APE : 9499Z – Organisme de Formation N° 52 44 04351 44</a:t>
            </a:r>
            <a:endParaRPr kumimoji="0" lang="fr-FR" altLang="en-US" sz="700" b="0" i="0" u="none" strike="noStrike" cap="none" normalizeH="0" baseline="0" dirty="0">
              <a:ln>
                <a:noFill/>
              </a:ln>
              <a:solidFill>
                <a:schemeClr val="tx1"/>
              </a:solidFill>
              <a:effectLst/>
              <a:latin typeface="Gill Sans MT" panose="020B0502020104020203" pitchFamily="34" charset="0"/>
            </a:endParaRPr>
          </a:p>
        </p:txBody>
      </p:sp>
      <p:sp>
        <p:nvSpPr>
          <p:cNvPr id="10" name="ZoneTexte 9"/>
          <p:cNvSpPr txBox="1"/>
          <p:nvPr/>
        </p:nvSpPr>
        <p:spPr>
          <a:xfrm>
            <a:off x="968546" y="8560012"/>
            <a:ext cx="5040560" cy="513346"/>
          </a:xfrm>
          <a:prstGeom prst="rect">
            <a:avLst/>
          </a:prstGeom>
          <a:noFill/>
        </p:spPr>
        <p:txBody>
          <a:bodyPr wrap="square" rtlCol="0">
            <a:spAutoFit/>
          </a:bodyPr>
          <a:lstStyle/>
          <a:p>
            <a:pPr algn="ctr">
              <a:lnSpc>
                <a:spcPct val="114000"/>
              </a:lnSpc>
            </a:pPr>
            <a:r>
              <a:rPr lang="fr-FR" sz="1200" b="1" dirty="0">
                <a:solidFill>
                  <a:schemeClr val="tx1">
                    <a:lumMod val="75000"/>
                    <a:lumOff val="25000"/>
                  </a:schemeClr>
                </a:solidFill>
                <a:latin typeface="Gill Sans MT" panose="020B0502020104020203" pitchFamily="34" charset="0"/>
              </a:rPr>
              <a:t>Créée en 2008, sous la présidence de Jacques </a:t>
            </a:r>
            <a:r>
              <a:rPr lang="fr-FR" sz="1200" b="1" dirty="0" err="1">
                <a:solidFill>
                  <a:schemeClr val="tx1">
                    <a:lumMod val="75000"/>
                    <a:lumOff val="25000"/>
                  </a:schemeClr>
                </a:solidFill>
                <a:latin typeface="Gill Sans MT" panose="020B0502020104020203" pitchFamily="34" charset="0"/>
              </a:rPr>
              <a:t>Gudin</a:t>
            </a:r>
            <a:r>
              <a:rPr lang="fr-FR" sz="1200" b="1" dirty="0">
                <a:solidFill>
                  <a:schemeClr val="tx1">
                    <a:lumMod val="75000"/>
                    <a:lumOff val="25000"/>
                  </a:schemeClr>
                </a:solidFill>
                <a:latin typeface="Gill Sans MT" panose="020B0502020104020203" pitchFamily="34" charset="0"/>
              </a:rPr>
              <a:t>, </a:t>
            </a:r>
            <a:br>
              <a:rPr lang="fr-FR" sz="1200" b="1" dirty="0">
                <a:solidFill>
                  <a:schemeClr val="tx1">
                    <a:lumMod val="75000"/>
                    <a:lumOff val="25000"/>
                  </a:schemeClr>
                </a:solidFill>
                <a:latin typeface="Gill Sans MT" panose="020B0502020104020203" pitchFamily="34" charset="0"/>
              </a:rPr>
            </a:br>
            <a:r>
              <a:rPr lang="fr-FR" sz="1200" b="1" dirty="0">
                <a:solidFill>
                  <a:schemeClr val="tx1">
                    <a:lumMod val="75000"/>
                    <a:lumOff val="25000"/>
                  </a:schemeClr>
                </a:solidFill>
                <a:latin typeface="Gill Sans MT" panose="020B0502020104020203" pitchFamily="34" charset="0"/>
              </a:rPr>
              <a:t>l’EREL </a:t>
            </a:r>
            <a:r>
              <a:rPr lang="fr-FR" sz="1200" dirty="0">
                <a:latin typeface="Gill Sans MT" panose="020B0502020104020203" pitchFamily="34" charset="0"/>
              </a:rPr>
              <a:t>est affiliée à l’ADREL </a:t>
            </a:r>
            <a:r>
              <a:rPr lang="fr-FR" sz="1100" i="1" dirty="0">
                <a:latin typeface="Gill Sans MT" panose="020B0502020104020203" pitchFamily="34" charset="0"/>
              </a:rPr>
              <a:t>(</a:t>
            </a:r>
            <a:r>
              <a:rPr lang="fr-FR" sz="1050" i="1" dirty="0">
                <a:latin typeface="Gill Sans MT" panose="020B0502020104020203" pitchFamily="34" charset="0"/>
              </a:rPr>
              <a:t>Association pour le Développement du Rêve Éveillé Libre</a:t>
            </a:r>
            <a:r>
              <a:rPr lang="fr-FR" sz="1100" i="1" dirty="0">
                <a:latin typeface="Gill Sans MT" panose="020B0502020104020203" pitchFamily="34" charset="0"/>
              </a:rPr>
              <a:t>)</a:t>
            </a:r>
          </a:p>
        </p:txBody>
      </p:sp>
      <p:grpSp>
        <p:nvGrpSpPr>
          <p:cNvPr id="13" name="Diagramme 15"/>
          <p:cNvGrpSpPr/>
          <p:nvPr/>
        </p:nvGrpSpPr>
        <p:grpSpPr>
          <a:xfrm rot="178166">
            <a:off x="4247032" y="4619997"/>
            <a:ext cx="2124003" cy="3232486"/>
            <a:chOff x="57945" y="3077144"/>
            <a:chExt cx="1729447" cy="2761784"/>
          </a:xfrm>
        </p:grpSpPr>
        <p:sp>
          <p:nvSpPr>
            <p:cNvPr id="14" name="Forme libre : forme 7"/>
            <p:cNvSpPr/>
            <p:nvPr/>
          </p:nvSpPr>
          <p:spPr>
            <a:xfrm>
              <a:off x="490234" y="3077144"/>
              <a:ext cx="1297158" cy="1297359"/>
            </a:xfrm>
            <a:custGeom>
              <a:avLst/>
              <a:gdLst>
                <a:gd name="f0" fmla="val 10800000"/>
                <a:gd name="f1" fmla="val 5400000"/>
                <a:gd name="f2" fmla="val 180"/>
                <a:gd name="f3" fmla="val w"/>
                <a:gd name="f4" fmla="val h"/>
                <a:gd name="f5" fmla="val 0"/>
                <a:gd name="f6" fmla="val 1297163"/>
                <a:gd name="f7" fmla="val 1297361"/>
                <a:gd name="f8" fmla="+- 0 0 15094327"/>
                <a:gd name="f9" fmla="val 90931"/>
                <a:gd name="f10" fmla="val 648681"/>
                <a:gd name="f11" fmla="val 557650"/>
                <a:gd name="f12" fmla="val 557749"/>
                <a:gd name="f13" fmla="val 15450388"/>
                <a:gd name="f14" fmla="val 763084"/>
                <a:gd name="f15" fmla="val 1280374"/>
                <a:gd name="f16" fmla="val 614315"/>
                <a:gd name="f17" fmla="val 1134007"/>
                <a:gd name="f18" fmla="val 785924"/>
                <a:gd name="f19" fmla="val 956888"/>
                <a:gd name="f20" fmla="val 779866"/>
                <a:gd name="f21" fmla="val 1042695"/>
                <a:gd name="f22" fmla="val 415222"/>
                <a:gd name="f23" fmla="val 415321"/>
                <a:gd name="f24" fmla="val 4294327"/>
                <a:gd name="f25" fmla="+- 0 0 -180"/>
                <a:gd name="f26" fmla="+- 0 0 -184"/>
                <a:gd name="f27" fmla="+- 0 0 -274"/>
                <a:gd name="f28" fmla="+- 0 0 -364"/>
                <a:gd name="f29" fmla="*/ f3 1 1297163"/>
                <a:gd name="f30" fmla="*/ f4 1 1297361"/>
                <a:gd name="f31" fmla="+- f7 0 f5"/>
                <a:gd name="f32" fmla="+- f6 0 f5"/>
                <a:gd name="f33" fmla="*/ f25 f0 1"/>
                <a:gd name="f34" fmla="*/ f26 f0 1"/>
                <a:gd name="f35" fmla="*/ f27 f0 1"/>
                <a:gd name="f36" fmla="*/ f28 f0 1"/>
                <a:gd name="f37" fmla="*/ f32 1 1297163"/>
                <a:gd name="f38" fmla="*/ f31 1 1297361"/>
                <a:gd name="f39" fmla="*/ f33 1 f2"/>
                <a:gd name="f40" fmla="*/ f34 1 f2"/>
                <a:gd name="f41" fmla="*/ f35 1 f2"/>
                <a:gd name="f42" fmla="*/ f36 1 f2"/>
                <a:gd name="f43" fmla="*/ 162145 1 f37"/>
                <a:gd name="f44" fmla="*/ 648681 1 f38"/>
                <a:gd name="f45" fmla="*/ 763084 1 f37"/>
                <a:gd name="f46" fmla="*/ 1280374 1 f38"/>
                <a:gd name="f47" fmla="*/ 614315 1 f37"/>
                <a:gd name="f48" fmla="*/ 1134007 1 f38"/>
                <a:gd name="f49" fmla="*/ 785924 1 f37"/>
                <a:gd name="f50" fmla="*/ 956888 1 f38"/>
                <a:gd name="f51" fmla="*/ 254263 1 f37"/>
                <a:gd name="f52" fmla="*/ 1042900 1 f37"/>
                <a:gd name="f53" fmla="*/ 254292 1 f38"/>
                <a:gd name="f54" fmla="*/ 1043069 1 f38"/>
                <a:gd name="f55" fmla="+- f39 0 f1"/>
                <a:gd name="f56" fmla="+- f40 0 f1"/>
                <a:gd name="f57" fmla="+- f41 0 f1"/>
                <a:gd name="f58" fmla="+- f42 0 f1"/>
                <a:gd name="f59" fmla="*/ f51 f29 1"/>
                <a:gd name="f60" fmla="*/ f52 f29 1"/>
                <a:gd name="f61" fmla="*/ f54 f30 1"/>
                <a:gd name="f62" fmla="*/ f53 f30 1"/>
                <a:gd name="f63" fmla="*/ f43 f29 1"/>
                <a:gd name="f64" fmla="*/ f44 f30 1"/>
                <a:gd name="f65" fmla="*/ f45 f29 1"/>
                <a:gd name="f66" fmla="*/ f46 f30 1"/>
                <a:gd name="f67" fmla="*/ f47 f29 1"/>
                <a:gd name="f68" fmla="*/ f48 f30 1"/>
                <a:gd name="f69" fmla="*/ f49 f29 1"/>
                <a:gd name="f70" fmla="*/ f50 f30 1"/>
              </a:gdLst>
              <a:ahLst/>
              <a:cxnLst>
                <a:cxn ang="3cd4">
                  <a:pos x="hc" y="t"/>
                </a:cxn>
                <a:cxn ang="0">
                  <a:pos x="r" y="vc"/>
                </a:cxn>
                <a:cxn ang="cd4">
                  <a:pos x="hc" y="b"/>
                </a:cxn>
                <a:cxn ang="cd2">
                  <a:pos x="l" y="vc"/>
                </a:cxn>
                <a:cxn ang="f55">
                  <a:pos x="f63" y="f64"/>
                </a:cxn>
                <a:cxn ang="f56">
                  <a:pos x="f65" y="f66"/>
                </a:cxn>
                <a:cxn ang="f57">
                  <a:pos x="f67" y="f68"/>
                </a:cxn>
                <a:cxn ang="f58">
                  <a:pos x="f69" y="f70"/>
                </a:cxn>
              </a:cxnLst>
              <a:rect l="f59" t="f62" r="f60" b="f61"/>
              <a:pathLst>
                <a:path w="1297163" h="1297361">
                  <a:moveTo>
                    <a:pt x="f9" y="f10"/>
                  </a:moveTo>
                  <a:arcTo wR="f11" hR="f12" stAng="f0" swAng="f13"/>
                  <a:lnTo>
                    <a:pt x="f14" y="f15"/>
                  </a:lnTo>
                  <a:lnTo>
                    <a:pt x="f16" y="f17"/>
                  </a:lnTo>
                  <a:lnTo>
                    <a:pt x="f18" y="f19"/>
                  </a:lnTo>
                  <a:lnTo>
                    <a:pt x="f20" y="f21"/>
                  </a:lnTo>
                  <a:arcTo wR="f22" hR="f23" stAng="f24" swAng="f8"/>
                  <a:close/>
                </a:path>
              </a:pathLst>
            </a:custGeom>
            <a:solidFill>
              <a:srgbClr val="00B0F0"/>
            </a:solidFill>
            <a:ln w="15873">
              <a:solidFill>
                <a:srgbClr val="002060"/>
              </a:solidFill>
              <a:prstDash val="solid"/>
              <a:miter/>
            </a:ln>
          </p:spPr>
          <p:txBody>
            <a:bodyPr vert="horz" wrap="square" lIns="0" tIns="0" rIns="0" bIns="0" anchor="t" anchorCtr="0" compatLnSpc="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5" name="Forme libre : forme 8"/>
            <p:cNvSpPr/>
            <p:nvPr/>
          </p:nvSpPr>
          <p:spPr>
            <a:xfrm>
              <a:off x="727716" y="3570732"/>
              <a:ext cx="720812" cy="360319"/>
            </a:xfrm>
            <a:custGeom>
              <a:avLst/>
              <a:gdLst>
                <a:gd name="f0" fmla="val 10800000"/>
                <a:gd name="f1" fmla="val 5400000"/>
                <a:gd name="f2" fmla="val 180"/>
                <a:gd name="f3" fmla="val w"/>
                <a:gd name="f4" fmla="val h"/>
                <a:gd name="f5" fmla="val 0"/>
                <a:gd name="f6" fmla="val 720808"/>
                <a:gd name="f7" fmla="val 360318"/>
                <a:gd name="f8" fmla="+- 0 0 -90"/>
                <a:gd name="f9" fmla="*/ f3 1 720808"/>
                <a:gd name="f10" fmla="*/ f4 1 360318"/>
                <a:gd name="f11" fmla="+- f7 0 f5"/>
                <a:gd name="f12" fmla="+- f6 0 f5"/>
                <a:gd name="f13" fmla="*/ f8 f0 1"/>
                <a:gd name="f14" fmla="*/ f12 1 720808"/>
                <a:gd name="f15" fmla="*/ f11 1 360318"/>
                <a:gd name="f16" fmla="*/ 0 f12 1"/>
                <a:gd name="f17" fmla="*/ 0 f11 1"/>
                <a:gd name="f18" fmla="*/ 720808 f12 1"/>
                <a:gd name="f19" fmla="*/ 360318 f11 1"/>
                <a:gd name="f20" fmla="*/ f13 1 f2"/>
                <a:gd name="f21" fmla="*/ f16 1 720808"/>
                <a:gd name="f22" fmla="*/ f17 1 360318"/>
                <a:gd name="f23" fmla="*/ f18 1 720808"/>
                <a:gd name="f24" fmla="*/ f19 1 360318"/>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20808" h="360318">
                  <a:moveTo>
                    <a:pt x="f5" y="f5"/>
                  </a:moveTo>
                  <a:lnTo>
                    <a:pt x="f6" y="f5"/>
                  </a:lnTo>
                  <a:lnTo>
                    <a:pt x="f6" y="f7"/>
                  </a:lnTo>
                  <a:lnTo>
                    <a:pt x="f5" y="f7"/>
                  </a:lnTo>
                  <a:lnTo>
                    <a:pt x="f5" y="f5"/>
                  </a:lnTo>
                  <a:close/>
                </a:path>
              </a:pathLst>
            </a:custGeom>
            <a:noFill/>
            <a:ln>
              <a:noFill/>
              <a:prstDash val="solid"/>
            </a:ln>
          </p:spPr>
          <p:txBody>
            <a:bodyPr vert="horz" wrap="square" lIns="8257" tIns="8257" rIns="8257" bIns="8257" anchor="ctr" anchorCtr="1" compatLnSpc="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77845" rtl="0" fontAlgn="auto" hangingPunct="1">
                <a:lnSpc>
                  <a:spcPct val="90000"/>
                </a:lnSpc>
                <a:spcBef>
                  <a:spcPts val="0"/>
                </a:spcBef>
                <a:spcAft>
                  <a:spcPts val="500"/>
                </a:spcAft>
                <a:buNone/>
                <a:tabLst/>
                <a:defRPr sz="1800" b="0" i="0" u="none" strike="noStrike" kern="0" cap="none" spc="0" baseline="0">
                  <a:solidFill>
                    <a:srgbClr val="000000"/>
                  </a:solidFill>
                  <a:uFillTx/>
                </a:defRPr>
              </a:pPr>
              <a:r>
                <a:rPr lang="fr-FR" sz="1200" b="1" i="0" u="none" strike="noStrike" kern="1200" cap="none" spc="0" baseline="0" dirty="0">
                  <a:solidFill>
                    <a:srgbClr val="002060"/>
                  </a:solidFill>
                  <a:uFillTx/>
                  <a:latin typeface="Book Antiqua" pitchFamily="18"/>
                </a:rPr>
                <a:t>La Phase d’accueil</a:t>
              </a:r>
            </a:p>
          </p:txBody>
        </p:sp>
        <p:sp>
          <p:nvSpPr>
            <p:cNvPr id="16" name="Forme libre : forme 9"/>
            <p:cNvSpPr/>
            <p:nvPr/>
          </p:nvSpPr>
          <p:spPr>
            <a:xfrm>
              <a:off x="57945" y="3897602"/>
              <a:ext cx="1297158" cy="1297359"/>
            </a:xfrm>
            <a:custGeom>
              <a:avLst/>
              <a:gdLst>
                <a:gd name="f0" fmla="val 10800000"/>
                <a:gd name="f1" fmla="val 5400000"/>
                <a:gd name="f2" fmla="val 180"/>
                <a:gd name="f3" fmla="val w"/>
                <a:gd name="f4" fmla="val h"/>
                <a:gd name="f5" fmla="val 0"/>
                <a:gd name="f6" fmla="val 1297163"/>
                <a:gd name="f7" fmla="val 1297361"/>
                <a:gd name="f8" fmla="val 18900000"/>
                <a:gd name="f9" fmla="+- 0 0 12394327"/>
                <a:gd name="f10" fmla="val 1042935"/>
                <a:gd name="f11" fmla="val 254327"/>
                <a:gd name="f12" fmla="val 942223"/>
                <a:gd name="f13" fmla="val 355039"/>
                <a:gd name="f14" fmla="val 415222"/>
                <a:gd name="f15" fmla="val 415321"/>
                <a:gd name="f16" fmla="val 511239"/>
                <a:gd name="f17" fmla="val 956888"/>
                <a:gd name="f18" fmla="val 682848"/>
                <a:gd name="f19" fmla="val 1134007"/>
                <a:gd name="f20" fmla="val 534079"/>
                <a:gd name="f21" fmla="val 1280374"/>
                <a:gd name="f22" fmla="val 527925"/>
                <a:gd name="f23" fmla="val 1193218"/>
                <a:gd name="f24" fmla="val 557650"/>
                <a:gd name="f25" fmla="val 557749"/>
                <a:gd name="f26" fmla="val 6149612"/>
                <a:gd name="f27" fmla="val 12750388"/>
                <a:gd name="f28" fmla="+- 0 0 -495"/>
                <a:gd name="f29" fmla="+- 0 0 -175"/>
                <a:gd name="f30" fmla="+- 0 0 -85"/>
                <a:gd name="f31" fmla="+- 0 0 -355"/>
                <a:gd name="f32" fmla="*/ f3 1 1297163"/>
                <a:gd name="f33" fmla="*/ f4 1 1297361"/>
                <a:gd name="f34" fmla="+- f7 0 f5"/>
                <a:gd name="f35" fmla="+- f6 0 f5"/>
                <a:gd name="f36" fmla="*/ f28 f0 1"/>
                <a:gd name="f37" fmla="*/ f29 f0 1"/>
                <a:gd name="f38" fmla="*/ f30 f0 1"/>
                <a:gd name="f39" fmla="*/ f31 f0 1"/>
                <a:gd name="f40" fmla="*/ f35 1 1297163"/>
                <a:gd name="f41" fmla="*/ f34 1 1297361"/>
                <a:gd name="f42" fmla="*/ f36 1 f2"/>
                <a:gd name="f43" fmla="*/ f37 1 f2"/>
                <a:gd name="f44" fmla="*/ f38 1 f2"/>
                <a:gd name="f45" fmla="*/ f39 1 f2"/>
                <a:gd name="f46" fmla="*/ 992579 1 f40"/>
                <a:gd name="f47" fmla="*/ 304683 1 f41"/>
                <a:gd name="f48" fmla="*/ 534079 1 f40"/>
                <a:gd name="f49" fmla="*/ 1280374 1 f41"/>
                <a:gd name="f50" fmla="*/ 682848 1 f40"/>
                <a:gd name="f51" fmla="*/ 1134007 1 f41"/>
                <a:gd name="f52" fmla="*/ 511239 1 f40"/>
                <a:gd name="f53" fmla="*/ 956888 1 f41"/>
                <a:gd name="f54" fmla="*/ 254263 1 f40"/>
                <a:gd name="f55" fmla="*/ 1042900 1 f40"/>
                <a:gd name="f56" fmla="*/ 254292 1 f41"/>
                <a:gd name="f57" fmla="*/ 1043069 1 f41"/>
                <a:gd name="f58" fmla="+- f42 0 f1"/>
                <a:gd name="f59" fmla="+- f43 0 f1"/>
                <a:gd name="f60" fmla="+- f44 0 f1"/>
                <a:gd name="f61" fmla="+- f45 0 f1"/>
                <a:gd name="f62" fmla="*/ f54 f32 1"/>
                <a:gd name="f63" fmla="*/ f55 f32 1"/>
                <a:gd name="f64" fmla="*/ f57 f33 1"/>
                <a:gd name="f65" fmla="*/ f56 f33 1"/>
                <a:gd name="f66" fmla="*/ f46 f32 1"/>
                <a:gd name="f67" fmla="*/ f47 f33 1"/>
                <a:gd name="f68" fmla="*/ f48 f32 1"/>
                <a:gd name="f69" fmla="*/ f49 f33 1"/>
                <a:gd name="f70" fmla="*/ f50 f32 1"/>
                <a:gd name="f71" fmla="*/ f51 f33 1"/>
                <a:gd name="f72" fmla="*/ f52 f32 1"/>
                <a:gd name="f73" fmla="*/ f53 f33 1"/>
              </a:gdLst>
              <a:ahLst/>
              <a:cxnLst>
                <a:cxn ang="3cd4">
                  <a:pos x="hc" y="t"/>
                </a:cxn>
                <a:cxn ang="0">
                  <a:pos x="r" y="vc"/>
                </a:cxn>
                <a:cxn ang="cd4">
                  <a:pos x="hc" y="b"/>
                </a:cxn>
                <a:cxn ang="cd2">
                  <a:pos x="l" y="vc"/>
                </a:cxn>
                <a:cxn ang="f58">
                  <a:pos x="f66" y="f67"/>
                </a:cxn>
                <a:cxn ang="f59">
                  <a:pos x="f68" y="f69"/>
                </a:cxn>
                <a:cxn ang="f60">
                  <a:pos x="f70" y="f71"/>
                </a:cxn>
                <a:cxn ang="f61">
                  <a:pos x="f72" y="f73"/>
                </a:cxn>
              </a:cxnLst>
              <a:rect l="f62" t="f65" r="f63" b="f64"/>
              <a:pathLst>
                <a:path w="1297163" h="1297361">
                  <a:moveTo>
                    <a:pt x="f10" y="f11"/>
                  </a:moveTo>
                  <a:lnTo>
                    <a:pt x="f12" y="f13"/>
                  </a:lnTo>
                  <a:arcTo wR="f14" hR="f15" stAng="f8" swAng="f9"/>
                  <a:lnTo>
                    <a:pt x="f16" y="f17"/>
                  </a:lnTo>
                  <a:lnTo>
                    <a:pt x="f18" y="f19"/>
                  </a:lnTo>
                  <a:lnTo>
                    <a:pt x="f20" y="f21"/>
                  </a:lnTo>
                  <a:lnTo>
                    <a:pt x="f22" y="f23"/>
                  </a:lnTo>
                  <a:arcTo wR="f24" hR="f25" stAng="f26" swAng="f27"/>
                  <a:close/>
                </a:path>
              </a:pathLst>
            </a:custGeom>
            <a:solidFill>
              <a:srgbClr val="00B0F0"/>
            </a:solidFill>
            <a:ln w="15873">
              <a:solidFill>
                <a:srgbClr val="002060"/>
              </a:solidFill>
              <a:prstDash val="solid"/>
              <a:miter/>
            </a:ln>
          </p:spPr>
          <p:txBody>
            <a:bodyPr vert="horz" wrap="square" lIns="0" tIns="0" rIns="0" bIns="0" anchor="t" anchorCtr="0" compatLnSpc="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orme libre : forme 10"/>
            <p:cNvSpPr/>
            <p:nvPr/>
          </p:nvSpPr>
          <p:spPr>
            <a:xfrm>
              <a:off x="346118" y="4369725"/>
              <a:ext cx="720812" cy="360319"/>
            </a:xfrm>
            <a:custGeom>
              <a:avLst/>
              <a:gdLst>
                <a:gd name="f0" fmla="val 10800000"/>
                <a:gd name="f1" fmla="val 5400000"/>
                <a:gd name="f2" fmla="val 180"/>
                <a:gd name="f3" fmla="val w"/>
                <a:gd name="f4" fmla="val h"/>
                <a:gd name="f5" fmla="val 0"/>
                <a:gd name="f6" fmla="val 720808"/>
                <a:gd name="f7" fmla="val 360318"/>
                <a:gd name="f8" fmla="+- 0 0 -90"/>
                <a:gd name="f9" fmla="*/ f3 1 720808"/>
                <a:gd name="f10" fmla="*/ f4 1 360318"/>
                <a:gd name="f11" fmla="+- f7 0 f5"/>
                <a:gd name="f12" fmla="+- f6 0 f5"/>
                <a:gd name="f13" fmla="*/ f8 f0 1"/>
                <a:gd name="f14" fmla="*/ f12 1 720808"/>
                <a:gd name="f15" fmla="*/ f11 1 360318"/>
                <a:gd name="f16" fmla="*/ 0 f12 1"/>
                <a:gd name="f17" fmla="*/ 0 f11 1"/>
                <a:gd name="f18" fmla="*/ 720808 f12 1"/>
                <a:gd name="f19" fmla="*/ 360318 f11 1"/>
                <a:gd name="f20" fmla="*/ f13 1 f2"/>
                <a:gd name="f21" fmla="*/ f16 1 720808"/>
                <a:gd name="f22" fmla="*/ f17 1 360318"/>
                <a:gd name="f23" fmla="*/ f18 1 720808"/>
                <a:gd name="f24" fmla="*/ f19 1 360318"/>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20808" h="360318">
                  <a:moveTo>
                    <a:pt x="f5" y="f5"/>
                  </a:moveTo>
                  <a:lnTo>
                    <a:pt x="f6" y="f5"/>
                  </a:lnTo>
                  <a:lnTo>
                    <a:pt x="f6" y="f7"/>
                  </a:lnTo>
                  <a:lnTo>
                    <a:pt x="f5" y="f7"/>
                  </a:lnTo>
                  <a:lnTo>
                    <a:pt x="f5" y="f5"/>
                  </a:lnTo>
                  <a:close/>
                </a:path>
              </a:pathLst>
            </a:custGeom>
            <a:noFill/>
            <a:ln>
              <a:noFill/>
              <a:prstDash val="solid"/>
            </a:ln>
          </p:spPr>
          <p:txBody>
            <a:bodyPr vert="horz" wrap="square" lIns="8257" tIns="8257" rIns="8257" bIns="8257" anchor="ctr" anchorCtr="1" compatLnSpc="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77845" rtl="0" fontAlgn="auto" hangingPunct="1">
                <a:lnSpc>
                  <a:spcPct val="90000"/>
                </a:lnSpc>
                <a:spcBef>
                  <a:spcPts val="0"/>
                </a:spcBef>
                <a:spcAft>
                  <a:spcPts val="500"/>
                </a:spcAft>
                <a:buNone/>
                <a:tabLst/>
                <a:defRPr sz="1800" b="0" i="0" u="none" strike="noStrike" kern="0" cap="none" spc="0" baseline="0">
                  <a:solidFill>
                    <a:srgbClr val="000000"/>
                  </a:solidFill>
                  <a:uFillTx/>
                </a:defRPr>
              </a:pPr>
              <a:r>
                <a:rPr lang="fr-FR" sz="1300" b="1" i="0" u="none" strike="noStrike" kern="1200" cap="none" spc="0" baseline="0" dirty="0">
                  <a:solidFill>
                    <a:srgbClr val="002060"/>
                  </a:solidFill>
                  <a:uFillTx/>
                  <a:latin typeface="Book Antiqua" pitchFamily="18"/>
                </a:rPr>
                <a:t>Le </a:t>
              </a:r>
              <a:r>
                <a:rPr lang="fr-FR" sz="1200" b="1" i="0" u="none" strike="noStrike" kern="1200" cap="none" spc="0" baseline="0" dirty="0">
                  <a:solidFill>
                    <a:srgbClr val="002060"/>
                  </a:solidFill>
                  <a:uFillTx/>
                  <a:latin typeface="Book Antiqua" pitchFamily="18"/>
                </a:rPr>
                <a:t>rêve</a:t>
              </a:r>
            </a:p>
          </p:txBody>
        </p:sp>
        <p:sp>
          <p:nvSpPr>
            <p:cNvPr id="18" name="Forme libre : forme 11"/>
            <p:cNvSpPr/>
            <p:nvPr/>
          </p:nvSpPr>
          <p:spPr>
            <a:xfrm>
              <a:off x="515986" y="4724019"/>
              <a:ext cx="1114461" cy="1114909"/>
            </a:xfrm>
            <a:custGeom>
              <a:avLst/>
              <a:gdLst>
                <a:gd name="f0" fmla="val 10800000"/>
                <a:gd name="f1" fmla="val 5400000"/>
                <a:gd name="f2" fmla="val 16200000"/>
                <a:gd name="f3" fmla="val 180"/>
                <a:gd name="f4" fmla="val w"/>
                <a:gd name="f5" fmla="val h"/>
                <a:gd name="f6" fmla="val ss"/>
                <a:gd name="f7" fmla="val 0"/>
                <a:gd name="f8" fmla="*/ 5419351 1 1725033"/>
                <a:gd name="f9" fmla="+- 0 0 1"/>
                <a:gd name="f10" fmla="val 135"/>
                <a:gd name="f11" fmla="val 90"/>
                <a:gd name="f12" fmla="val 12740"/>
                <a:gd name="f13" fmla="+- 0 0 -225"/>
                <a:gd name="f14" fmla="+- 0 0 -360"/>
                <a:gd name="f15" fmla="+- 0 0 -292"/>
                <a:gd name="f16" fmla="abs f4"/>
                <a:gd name="f17" fmla="abs f5"/>
                <a:gd name="f18" fmla="abs f6"/>
                <a:gd name="f19" fmla="+- 0 0 f10"/>
                <a:gd name="f20" fmla="+- 0 0 f11"/>
                <a:gd name="f21" fmla="*/ f13 f0 1"/>
                <a:gd name="f22" fmla="*/ f14 f0 1"/>
                <a:gd name="f23" fmla="*/ f15 f0 1"/>
                <a:gd name="f24" fmla="?: f16 f4 1"/>
                <a:gd name="f25" fmla="?: f17 f5 1"/>
                <a:gd name="f26" fmla="?: f18 f6 1"/>
                <a:gd name="f27" fmla="*/ f19 f0 1"/>
                <a:gd name="f28" fmla="*/ f20 f0 1"/>
                <a:gd name="f29" fmla="*/ f21 1 f3"/>
                <a:gd name="f30" fmla="*/ f22 1 f3"/>
                <a:gd name="f31" fmla="*/ f23 1 f3"/>
                <a:gd name="f32" fmla="*/ f24 1 21600"/>
                <a:gd name="f33" fmla="*/ f25 1 21600"/>
                <a:gd name="f34" fmla="*/ 21600 f24 1"/>
                <a:gd name="f35" fmla="*/ 21600 f25 1"/>
                <a:gd name="f36" fmla="*/ f27 1 f3"/>
                <a:gd name="f37" fmla="*/ f28 1 f3"/>
                <a:gd name="f38" fmla="+- f29 0 f1"/>
                <a:gd name="f39" fmla="+- f30 0 f1"/>
                <a:gd name="f40" fmla="+- f31 0 f1"/>
                <a:gd name="f41" fmla="min f33 f32"/>
                <a:gd name="f42" fmla="*/ f34 1 f26"/>
                <a:gd name="f43" fmla="*/ f35 1 f26"/>
                <a:gd name="f44" fmla="+- f36 0 f1"/>
                <a:gd name="f45" fmla="+- f37 0 f1"/>
                <a:gd name="f46" fmla="val f42"/>
                <a:gd name="f47" fmla="val f43"/>
                <a:gd name="f48" fmla="+- 0 0 f44"/>
                <a:gd name="f49" fmla="+- 0 0 f45"/>
                <a:gd name="f50" fmla="+- f47 0 f7"/>
                <a:gd name="f51" fmla="+- f46 0 f7"/>
                <a:gd name="f52" fmla="+- f49 0 f48"/>
                <a:gd name="f53" fmla="+- f48 f1 0"/>
                <a:gd name="f54" fmla="+- f49 f1 0"/>
                <a:gd name="f55" fmla="+- 21600000 0 f48"/>
                <a:gd name="f56" fmla="+- f1 0 f48"/>
                <a:gd name="f57" fmla="+- 27000000 0 f48"/>
                <a:gd name="f58" fmla="+- f0 0 f48"/>
                <a:gd name="f59" fmla="+- 32400000 0 f48"/>
                <a:gd name="f60" fmla="+- f2 0 f48"/>
                <a:gd name="f61" fmla="+- 37800000 0 f48"/>
                <a:gd name="f62" fmla="*/ f50 1 2"/>
                <a:gd name="f63" fmla="*/ f51 1 2"/>
                <a:gd name="f64" fmla="min f51 f50"/>
                <a:gd name="f65" fmla="+- f52 21600000 0"/>
                <a:gd name="f66" fmla="?: f56 f56 f57"/>
                <a:gd name="f67" fmla="?: f58 f58 f59"/>
                <a:gd name="f68" fmla="?: f60 f60 f61"/>
                <a:gd name="f69" fmla="*/ f53 f8 1"/>
                <a:gd name="f70" fmla="*/ f54 f8 1"/>
                <a:gd name="f71" fmla="+- f7 f62 0"/>
                <a:gd name="f72" fmla="+- f7 f63 0"/>
                <a:gd name="f73" fmla="*/ f64 f12 1"/>
                <a:gd name="f74" fmla="?: f52 f52 f65"/>
                <a:gd name="f75" fmla="*/ f69 1 f0"/>
                <a:gd name="f76" fmla="*/ f70 1 f0"/>
                <a:gd name="f77" fmla="*/ f63 f41 1"/>
                <a:gd name="f78" fmla="*/ f62 f41 1"/>
                <a:gd name="f79" fmla="*/ f73 1 100000"/>
                <a:gd name="f80" fmla="+- 0 0 f74"/>
                <a:gd name="f81" fmla="+- f74 0 f55"/>
                <a:gd name="f82" fmla="+- f74 0 f66"/>
                <a:gd name="f83" fmla="+- f74 0 f67"/>
                <a:gd name="f84" fmla="+- f74 0 f68"/>
                <a:gd name="f85" fmla="+- 0 0 f75"/>
                <a:gd name="f86" fmla="+- 0 0 f76"/>
                <a:gd name="f87" fmla="*/ f72 f41 1"/>
                <a:gd name="f88" fmla="*/ f71 f41 1"/>
                <a:gd name="f89" fmla="+- f63 0 f79"/>
                <a:gd name="f90" fmla="+- f62 0 f79"/>
                <a:gd name="f91" fmla="+- 0 0 f85"/>
                <a:gd name="f92" fmla="+- 0 0 f86"/>
                <a:gd name="f93" fmla="*/ f91 f0 1"/>
                <a:gd name="f94" fmla="*/ f92 f0 1"/>
                <a:gd name="f95" fmla="*/ f89 f41 1"/>
                <a:gd name="f96" fmla="*/ f90 f41 1"/>
                <a:gd name="f97" fmla="*/ f93 1 f8"/>
                <a:gd name="f98" fmla="*/ f94 1 f8"/>
                <a:gd name="f99" fmla="+- f97 0 f1"/>
                <a:gd name="f100" fmla="+- f98 0 f1"/>
                <a:gd name="f101" fmla="sin 1 f99"/>
                <a:gd name="f102" fmla="cos 1 f99"/>
                <a:gd name="f103" fmla="sin 1 f100"/>
                <a:gd name="f104" fmla="cos 1 f100"/>
                <a:gd name="f105" fmla="+- 0 0 f101"/>
                <a:gd name="f106" fmla="+- 0 0 f102"/>
                <a:gd name="f107" fmla="+- 0 0 f103"/>
                <a:gd name="f108" fmla="+- 0 0 f104"/>
                <a:gd name="f109" fmla="+- 0 0 f105"/>
                <a:gd name="f110" fmla="+- 0 0 f106"/>
                <a:gd name="f111" fmla="+- 0 0 f107"/>
                <a:gd name="f112" fmla="+- 0 0 f108"/>
                <a:gd name="f113" fmla="val f109"/>
                <a:gd name="f114" fmla="val f110"/>
                <a:gd name="f115" fmla="val f111"/>
                <a:gd name="f116" fmla="val f112"/>
                <a:gd name="f117" fmla="*/ f113 f63 1"/>
                <a:gd name="f118" fmla="*/ f114 f62 1"/>
                <a:gd name="f119" fmla="*/ f115 f63 1"/>
                <a:gd name="f120" fmla="*/ f116 f62 1"/>
                <a:gd name="f121" fmla="*/ f115 f89 1"/>
                <a:gd name="f122" fmla="*/ f116 f90 1"/>
                <a:gd name="f123" fmla="*/ f113 f89 1"/>
                <a:gd name="f124" fmla="*/ f114 f90 1"/>
                <a:gd name="f125" fmla="+- 0 0 f118"/>
                <a:gd name="f126" fmla="+- 0 0 f117"/>
                <a:gd name="f127" fmla="+- 0 0 f120"/>
                <a:gd name="f128" fmla="+- 0 0 f119"/>
                <a:gd name="f129" fmla="+- 0 0 f122"/>
                <a:gd name="f130" fmla="+- 0 0 f121"/>
                <a:gd name="f131" fmla="+- 0 0 f124"/>
                <a:gd name="f132" fmla="+- 0 0 f123"/>
                <a:gd name="f133" fmla="+- 0 0 f125"/>
                <a:gd name="f134" fmla="+- 0 0 f126"/>
                <a:gd name="f135" fmla="+- 0 0 f127"/>
                <a:gd name="f136" fmla="+- 0 0 f128"/>
                <a:gd name="f137" fmla="+- 0 0 f129"/>
                <a:gd name="f138" fmla="+- 0 0 f130"/>
                <a:gd name="f139" fmla="+- 0 0 f131"/>
                <a:gd name="f140" fmla="+- 0 0 f132"/>
                <a:gd name="f141" fmla="at2 f133 f134"/>
                <a:gd name="f142" fmla="at2 f135 f136"/>
                <a:gd name="f143" fmla="at2 f137 f138"/>
                <a:gd name="f144" fmla="at2 f139 f140"/>
                <a:gd name="f145" fmla="+- f141 f1 0"/>
                <a:gd name="f146" fmla="+- f142 f1 0"/>
                <a:gd name="f147" fmla="+- f143 f1 0"/>
                <a:gd name="f148" fmla="+- f144 f1 0"/>
                <a:gd name="f149" fmla="*/ f145 f8 1"/>
                <a:gd name="f150" fmla="*/ f146 f8 1"/>
                <a:gd name="f151" fmla="*/ f147 f8 1"/>
                <a:gd name="f152" fmla="*/ f148 f8 1"/>
                <a:gd name="f153" fmla="*/ f149 1 f0"/>
                <a:gd name="f154" fmla="*/ f150 1 f0"/>
                <a:gd name="f155" fmla="*/ f151 1 f0"/>
                <a:gd name="f156" fmla="*/ f152 1 f0"/>
                <a:gd name="f157" fmla="+- 0 0 f153"/>
                <a:gd name="f158" fmla="+- 0 0 f154"/>
                <a:gd name="f159" fmla="+- 0 0 f155"/>
                <a:gd name="f160" fmla="+- 0 0 f156"/>
                <a:gd name="f161" fmla="val f157"/>
                <a:gd name="f162" fmla="val f158"/>
                <a:gd name="f163" fmla="val f159"/>
                <a:gd name="f164" fmla="val f160"/>
                <a:gd name="f165" fmla="+- 0 0 f161"/>
                <a:gd name="f166" fmla="+- 0 0 f162"/>
                <a:gd name="f167" fmla="+- 0 0 f163"/>
                <a:gd name="f168" fmla="+- 0 0 f164"/>
                <a:gd name="f169" fmla="*/ f165 f0 1"/>
                <a:gd name="f170" fmla="*/ f166 f0 1"/>
                <a:gd name="f171" fmla="*/ f167 f0 1"/>
                <a:gd name="f172" fmla="*/ f168 f0 1"/>
                <a:gd name="f173" fmla="*/ f169 1 f8"/>
                <a:gd name="f174" fmla="*/ f170 1 f8"/>
                <a:gd name="f175" fmla="*/ f171 1 f8"/>
                <a:gd name="f176" fmla="*/ f172 1 f8"/>
                <a:gd name="f177" fmla="+- f173 0 f1"/>
                <a:gd name="f178" fmla="+- f174 0 f1"/>
                <a:gd name="f179" fmla="+- f175 0 f1"/>
                <a:gd name="f180" fmla="+- f176 0 f1"/>
                <a:gd name="f181" fmla="+- f177 f1 0"/>
                <a:gd name="f182" fmla="+- f178 f1 0"/>
                <a:gd name="f183" fmla="+- f179 f1 0"/>
                <a:gd name="f184" fmla="+- f180 f1 0"/>
                <a:gd name="f185" fmla="*/ f181 f8 1"/>
                <a:gd name="f186" fmla="*/ f182 f8 1"/>
                <a:gd name="f187" fmla="*/ f183 f8 1"/>
                <a:gd name="f188" fmla="*/ f184 f8 1"/>
                <a:gd name="f189" fmla="*/ f185 1 f0"/>
                <a:gd name="f190" fmla="*/ f186 1 f0"/>
                <a:gd name="f191" fmla="*/ f187 1 f0"/>
                <a:gd name="f192" fmla="*/ f188 1 f0"/>
                <a:gd name="f193" fmla="+- 0 0 f189"/>
                <a:gd name="f194" fmla="+- 0 0 f190"/>
                <a:gd name="f195" fmla="+- 0 0 f191"/>
                <a:gd name="f196" fmla="+- 0 0 f192"/>
                <a:gd name="f197" fmla="+- 0 0 f193"/>
                <a:gd name="f198" fmla="+- 0 0 f194"/>
                <a:gd name="f199" fmla="+- 0 0 f195"/>
                <a:gd name="f200" fmla="+- 0 0 f196"/>
                <a:gd name="f201" fmla="*/ f197 f0 1"/>
                <a:gd name="f202" fmla="*/ f198 f0 1"/>
                <a:gd name="f203" fmla="*/ f199 f0 1"/>
                <a:gd name="f204" fmla="*/ f200 f0 1"/>
                <a:gd name="f205" fmla="*/ f201 1 f8"/>
                <a:gd name="f206" fmla="*/ f202 1 f8"/>
                <a:gd name="f207" fmla="*/ f203 1 f8"/>
                <a:gd name="f208" fmla="*/ f204 1 f8"/>
                <a:gd name="f209" fmla="+- f205 0 f1"/>
                <a:gd name="f210" fmla="+- f206 0 f1"/>
                <a:gd name="f211" fmla="+- f207 0 f1"/>
                <a:gd name="f212" fmla="+- f208 0 f1"/>
                <a:gd name="f213" fmla="cos 1 f209"/>
                <a:gd name="f214" fmla="sin 1 f209"/>
                <a:gd name="f215" fmla="cos 1 f210"/>
                <a:gd name="f216" fmla="sin 1 f210"/>
                <a:gd name="f217" fmla="cos 1 f211"/>
                <a:gd name="f218" fmla="sin 1 f211"/>
                <a:gd name="f219" fmla="cos 1 f212"/>
                <a:gd name="f220" fmla="sin 1 f212"/>
                <a:gd name="f221" fmla="+- 0 0 f213"/>
                <a:gd name="f222" fmla="+- 0 0 f214"/>
                <a:gd name="f223" fmla="+- 0 0 f215"/>
                <a:gd name="f224" fmla="+- 0 0 f216"/>
                <a:gd name="f225" fmla="+- 0 0 f217"/>
                <a:gd name="f226" fmla="+- 0 0 f218"/>
                <a:gd name="f227" fmla="+- 0 0 f219"/>
                <a:gd name="f228" fmla="+- 0 0 f220"/>
                <a:gd name="f229" fmla="+- 0 0 f221"/>
                <a:gd name="f230" fmla="+- 0 0 f222"/>
                <a:gd name="f231" fmla="+- 0 0 f223"/>
                <a:gd name="f232" fmla="+- 0 0 f224"/>
                <a:gd name="f233" fmla="+- 0 0 f225"/>
                <a:gd name="f234" fmla="+- 0 0 f226"/>
                <a:gd name="f235" fmla="+- 0 0 f227"/>
                <a:gd name="f236" fmla="+- 0 0 f228"/>
                <a:gd name="f237" fmla="val f229"/>
                <a:gd name="f238" fmla="val f230"/>
                <a:gd name="f239" fmla="val f231"/>
                <a:gd name="f240" fmla="val f232"/>
                <a:gd name="f241" fmla="val f233"/>
                <a:gd name="f242" fmla="val f234"/>
                <a:gd name="f243" fmla="val f235"/>
                <a:gd name="f244" fmla="val f236"/>
                <a:gd name="f245" fmla="+- 0 0 f237"/>
                <a:gd name="f246" fmla="+- 0 0 f238"/>
                <a:gd name="f247" fmla="+- 0 0 f239"/>
                <a:gd name="f248" fmla="+- 0 0 f240"/>
                <a:gd name="f249" fmla="+- 0 0 f241"/>
                <a:gd name="f250" fmla="+- 0 0 f242"/>
                <a:gd name="f251" fmla="+- 0 0 f243"/>
                <a:gd name="f252" fmla="+- 0 0 f244"/>
                <a:gd name="f253" fmla="*/ f9 f245 1"/>
                <a:gd name="f254" fmla="*/ f9 f246 1"/>
                <a:gd name="f255" fmla="*/ f9 f247 1"/>
                <a:gd name="f256" fmla="*/ f9 f248 1"/>
                <a:gd name="f257" fmla="*/ f9 f249 1"/>
                <a:gd name="f258" fmla="*/ f9 f250 1"/>
                <a:gd name="f259" fmla="*/ f9 f251 1"/>
                <a:gd name="f260" fmla="*/ f9 f252 1"/>
                <a:gd name="f261" fmla="*/ f253 f63 1"/>
                <a:gd name="f262" fmla="*/ f254 f62 1"/>
                <a:gd name="f263" fmla="*/ f255 f63 1"/>
                <a:gd name="f264" fmla="*/ f256 f62 1"/>
                <a:gd name="f265" fmla="*/ f257 f89 1"/>
                <a:gd name="f266" fmla="*/ f258 f90 1"/>
                <a:gd name="f267" fmla="*/ f259 f89 1"/>
                <a:gd name="f268" fmla="*/ f260 f90 1"/>
                <a:gd name="f269" fmla="+- f72 f261 0"/>
                <a:gd name="f270" fmla="+- f71 f262 0"/>
                <a:gd name="f271" fmla="+- f72 f263 0"/>
                <a:gd name="f272" fmla="+- f71 f264 0"/>
                <a:gd name="f273" fmla="+- f72 f265 0"/>
                <a:gd name="f274" fmla="+- f71 f266 0"/>
                <a:gd name="f275" fmla="+- f72 f267 0"/>
                <a:gd name="f276" fmla="+- f71 f268 0"/>
                <a:gd name="f277" fmla="max f269 f273"/>
                <a:gd name="f278" fmla="max f271 f275"/>
                <a:gd name="f279" fmla="max f270 f274"/>
                <a:gd name="f280" fmla="max f272 f276"/>
                <a:gd name="f281" fmla="min f269 f273"/>
                <a:gd name="f282" fmla="min f271 f275"/>
                <a:gd name="f283" fmla="min f270 f274"/>
                <a:gd name="f284" fmla="min f272 f276"/>
                <a:gd name="f285" fmla="+- f269 f275 0"/>
                <a:gd name="f286" fmla="+- f270 f276 0"/>
                <a:gd name="f287" fmla="+- f271 f273 0"/>
                <a:gd name="f288" fmla="+- f272 f274 0"/>
                <a:gd name="f289" fmla="*/ f269 f41 1"/>
                <a:gd name="f290" fmla="*/ f270 f41 1"/>
                <a:gd name="f291" fmla="*/ f273 f41 1"/>
                <a:gd name="f292" fmla="*/ f274 f41 1"/>
                <a:gd name="f293" fmla="max f277 f278"/>
                <a:gd name="f294" fmla="max f279 f280"/>
                <a:gd name="f295" fmla="min f281 f282"/>
                <a:gd name="f296" fmla="min f283 f284"/>
                <a:gd name="f297" fmla="*/ f285 1 2"/>
                <a:gd name="f298" fmla="*/ f286 1 2"/>
                <a:gd name="f299" fmla="*/ f287 1 2"/>
                <a:gd name="f300" fmla="*/ f288 1 2"/>
                <a:gd name="f301" fmla="?: f81 f46 f293"/>
                <a:gd name="f302" fmla="?: f82 f47 f294"/>
                <a:gd name="f303" fmla="?: f83 f7 f295"/>
                <a:gd name="f304" fmla="?: f84 f7 f296"/>
                <a:gd name="f305" fmla="*/ f297 f41 1"/>
                <a:gd name="f306" fmla="*/ f298 f41 1"/>
                <a:gd name="f307" fmla="*/ f299 f41 1"/>
                <a:gd name="f308" fmla="*/ f300 f41 1"/>
                <a:gd name="f309" fmla="*/ f303 f41 1"/>
                <a:gd name="f310" fmla="*/ f304 f41 1"/>
                <a:gd name="f311" fmla="*/ f301 f41 1"/>
                <a:gd name="f312" fmla="*/ f302 f41 1"/>
              </a:gdLst>
              <a:ahLst/>
              <a:cxnLst>
                <a:cxn ang="3cd4">
                  <a:pos x="hc" y="t"/>
                </a:cxn>
                <a:cxn ang="0">
                  <a:pos x="r" y="vc"/>
                </a:cxn>
                <a:cxn ang="cd4">
                  <a:pos x="hc" y="b"/>
                </a:cxn>
                <a:cxn ang="cd2">
                  <a:pos x="l" y="vc"/>
                </a:cxn>
                <a:cxn ang="f38">
                  <a:pos x="f305" y="f306"/>
                </a:cxn>
                <a:cxn ang="f39">
                  <a:pos x="f307" y="f308"/>
                </a:cxn>
                <a:cxn ang="f40">
                  <a:pos x="f87" y="f88"/>
                </a:cxn>
              </a:cxnLst>
              <a:rect l="f309" t="f310" r="f311" b="f312"/>
              <a:pathLst>
                <a:path>
                  <a:moveTo>
                    <a:pt x="f289" y="f290"/>
                  </a:moveTo>
                  <a:arcTo wR="f77" hR="f78" stAng="f48" swAng="f74"/>
                  <a:lnTo>
                    <a:pt x="f291" y="f292"/>
                  </a:lnTo>
                  <a:arcTo wR="f95" hR="f96" stAng="f49" swAng="f80"/>
                  <a:close/>
                </a:path>
              </a:pathLst>
            </a:custGeom>
            <a:solidFill>
              <a:srgbClr val="00B0F0"/>
            </a:solidFill>
            <a:ln w="15873">
              <a:solidFill>
                <a:srgbClr val="002060"/>
              </a:solidFill>
              <a:prstDash val="solid"/>
              <a:miter/>
            </a:ln>
          </p:spPr>
          <p:txBody>
            <a:bodyPr vert="horz" wrap="square" lIns="0" tIns="0" rIns="0" bIns="0" anchor="t" anchorCtr="0" compatLnSpc="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9" name="Forme libre : forme 12"/>
            <p:cNvSpPr/>
            <p:nvPr/>
          </p:nvSpPr>
          <p:spPr>
            <a:xfrm>
              <a:off x="706648" y="5121115"/>
              <a:ext cx="720812" cy="360319"/>
            </a:xfrm>
            <a:custGeom>
              <a:avLst/>
              <a:gdLst>
                <a:gd name="f0" fmla="val 10800000"/>
                <a:gd name="f1" fmla="val 5400000"/>
                <a:gd name="f2" fmla="val 180"/>
                <a:gd name="f3" fmla="val w"/>
                <a:gd name="f4" fmla="val h"/>
                <a:gd name="f5" fmla="val 0"/>
                <a:gd name="f6" fmla="val 720808"/>
                <a:gd name="f7" fmla="val 360318"/>
                <a:gd name="f8" fmla="+- 0 0 -90"/>
                <a:gd name="f9" fmla="*/ f3 1 720808"/>
                <a:gd name="f10" fmla="*/ f4 1 360318"/>
                <a:gd name="f11" fmla="+- f7 0 f5"/>
                <a:gd name="f12" fmla="+- f6 0 f5"/>
                <a:gd name="f13" fmla="*/ f8 f0 1"/>
                <a:gd name="f14" fmla="*/ f12 1 720808"/>
                <a:gd name="f15" fmla="*/ f11 1 360318"/>
                <a:gd name="f16" fmla="*/ 0 f12 1"/>
                <a:gd name="f17" fmla="*/ 0 f11 1"/>
                <a:gd name="f18" fmla="*/ 720808 f12 1"/>
                <a:gd name="f19" fmla="*/ 360318 f11 1"/>
                <a:gd name="f20" fmla="*/ f13 1 f2"/>
                <a:gd name="f21" fmla="*/ f16 1 720808"/>
                <a:gd name="f22" fmla="*/ f17 1 360318"/>
                <a:gd name="f23" fmla="*/ f18 1 720808"/>
                <a:gd name="f24" fmla="*/ f19 1 360318"/>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20808" h="360318">
                  <a:moveTo>
                    <a:pt x="f5" y="f5"/>
                  </a:moveTo>
                  <a:lnTo>
                    <a:pt x="f6" y="f5"/>
                  </a:lnTo>
                  <a:lnTo>
                    <a:pt x="f6" y="f7"/>
                  </a:lnTo>
                  <a:lnTo>
                    <a:pt x="f5" y="f7"/>
                  </a:lnTo>
                  <a:lnTo>
                    <a:pt x="f5" y="f5"/>
                  </a:lnTo>
                  <a:close/>
                </a:path>
              </a:pathLst>
            </a:custGeom>
            <a:noFill/>
            <a:ln>
              <a:noFill/>
              <a:prstDash val="solid"/>
            </a:ln>
          </p:spPr>
          <p:txBody>
            <a:bodyPr vert="horz" wrap="square" lIns="7616" tIns="7616" rIns="7616" bIns="7616" anchor="ctr" anchorCtr="1" compatLnSpc="1"/>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533396" rtl="0" fontAlgn="auto" hangingPunct="1">
                <a:lnSpc>
                  <a:spcPct val="90000"/>
                </a:lnSpc>
                <a:spcBef>
                  <a:spcPts val="0"/>
                </a:spcBef>
                <a:spcAft>
                  <a:spcPts val="500"/>
                </a:spcAft>
                <a:buNone/>
                <a:tabLst/>
                <a:defRPr sz="1800" b="0" i="0" u="none" strike="noStrike" kern="0" cap="none" spc="0" baseline="0">
                  <a:solidFill>
                    <a:srgbClr val="000000"/>
                  </a:solidFill>
                  <a:uFillTx/>
                </a:defRPr>
              </a:pPr>
              <a:r>
                <a:rPr lang="fr-FR" sz="1200" b="1" i="0" u="none" strike="noStrike" kern="0" cap="none" spc="0" baseline="0">
                  <a:solidFill>
                    <a:srgbClr val="002060"/>
                  </a:solidFill>
                  <a:uFillTx/>
                  <a:latin typeface="Book Antiqua" pitchFamily="18"/>
                </a:rPr>
                <a:t>Le sens</a:t>
              </a:r>
              <a:endParaRPr lang="fr-FR" sz="500" b="1" i="0" u="none" strike="noStrike" kern="1200" cap="none" spc="0" baseline="0">
                <a:solidFill>
                  <a:srgbClr val="002060"/>
                </a:solidFill>
                <a:uFillTx/>
                <a:latin typeface="Tw Cen MT"/>
              </a:endParaRPr>
            </a:p>
          </p:txBody>
        </p:sp>
      </p:grpSp>
      <p:sp>
        <p:nvSpPr>
          <p:cNvPr id="20" name="ZoneTexte 31"/>
          <p:cNvSpPr txBox="1"/>
          <p:nvPr/>
        </p:nvSpPr>
        <p:spPr>
          <a:xfrm>
            <a:off x="2003708" y="5005263"/>
            <a:ext cx="2744827" cy="307777"/>
          </a:xfrm>
          <a:prstGeom prst="rect">
            <a:avLst/>
          </a:prstGeom>
          <a:noFill/>
          <a:ln>
            <a:noFill/>
          </a:ln>
        </p:spPr>
        <p:txBody>
          <a:bodyPr vert="horz" wrap="square" lIns="91440" tIns="45720" rIns="91440" bIns="45720" anchor="t" anchorCtr="0" compatLnSpc="1">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a:solidFill>
                  <a:srgbClr val="00B0F0"/>
                </a:solidFill>
                <a:uFillTx/>
                <a:latin typeface="Calibri"/>
              </a:rPr>
              <a:t>La séance se déroule en 3 temps</a:t>
            </a:r>
          </a:p>
        </p:txBody>
      </p:sp>
      <p:sp>
        <p:nvSpPr>
          <p:cNvPr id="21" name="ZoneTexte 28"/>
          <p:cNvSpPr txBox="1"/>
          <p:nvPr/>
        </p:nvSpPr>
        <p:spPr>
          <a:xfrm>
            <a:off x="836712" y="5596425"/>
            <a:ext cx="3523432" cy="2400657"/>
          </a:xfrm>
          <a:prstGeom prst="rect">
            <a:avLst/>
          </a:prstGeom>
          <a:noFill/>
          <a:ln>
            <a:noFill/>
          </a:ln>
        </p:spPr>
        <p:txBody>
          <a:bodyPr vert="horz" wrap="square" lIns="91440" tIns="45720" rIns="91440" bIns="45720" anchor="t" anchorCtr="0" compatLnSpc="1">
            <a:spAutoFit/>
          </a:bodyPr>
          <a:lstStyle/>
          <a:p>
            <a:pPr marL="171450" marR="0" lvl="0" indent="-1714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fr-FR" sz="1200" b="0" i="0" u="none" strike="noStrike" kern="1200" cap="none" spc="0" baseline="0" dirty="0">
                <a:solidFill>
                  <a:srgbClr val="000000"/>
                </a:solidFill>
                <a:uFillTx/>
                <a:latin typeface="Calibri"/>
              </a:rPr>
              <a:t>Echanges</a:t>
            </a:r>
            <a:r>
              <a:rPr lang="fr-FR" sz="1800" b="0" i="0" u="none" strike="noStrike" kern="1200" cap="none" spc="0" baseline="0" dirty="0">
                <a:solidFill>
                  <a:srgbClr val="000000"/>
                </a:solidFill>
                <a:uFillTx/>
                <a:latin typeface="Calibri"/>
              </a:rPr>
              <a:t> </a:t>
            </a:r>
            <a:r>
              <a:rPr lang="fr-FR" sz="1200" b="0" i="0" u="none" strike="noStrike" kern="1200" cap="none" spc="0" baseline="0" dirty="0">
                <a:solidFill>
                  <a:srgbClr val="000000"/>
                </a:solidFill>
                <a:uFillTx/>
                <a:latin typeface="Calibri"/>
              </a:rPr>
              <a:t>autour de vos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200" b="0" i="0" u="none" strike="noStrike" kern="1200" cap="none" spc="0" baseline="0" dirty="0">
                <a:solidFill>
                  <a:srgbClr val="000000"/>
                </a:solidFill>
                <a:uFillTx/>
                <a:latin typeface="Calibri"/>
              </a:rPr>
              <a:t>     préoccupations du moment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200" b="0" i="0" u="none" strike="noStrike" kern="1200" cap="none" spc="0" baseline="0" dirty="0">
              <a:solidFill>
                <a:srgbClr val="000000"/>
              </a:solidFill>
              <a:uFillTx/>
              <a:latin typeface="Calibri"/>
            </a:endParaRPr>
          </a:p>
          <a:p>
            <a:pPr marL="171450" lvl="0" indent="-171450" defTabSz="457200">
              <a:buFont typeface="Arial" panose="020B0604020202020204" pitchFamily="34" charset="0"/>
              <a:buChar char="•"/>
              <a:defRPr sz="1800" b="0" i="0" u="none" strike="noStrike" kern="0" cap="none" spc="0" baseline="0">
                <a:solidFill>
                  <a:srgbClr val="000000"/>
                </a:solidFill>
                <a:uFillTx/>
              </a:defRPr>
            </a:pPr>
            <a:r>
              <a:rPr lang="fr-FR" sz="1200" dirty="0">
                <a:solidFill>
                  <a:srgbClr val="000000"/>
                </a:solidFill>
              </a:rPr>
              <a:t>Puis, </a:t>
            </a:r>
            <a:r>
              <a:rPr lang="fr-FR" sz="1200" dirty="0">
                <a:solidFill>
                  <a:srgbClr val="00B0F0"/>
                </a:solidFill>
              </a:rPr>
              <a:t>en </a:t>
            </a:r>
            <a:r>
              <a:rPr lang="fr-FR" sz="1200" b="1" dirty="0">
                <a:solidFill>
                  <a:srgbClr val="00B0F0"/>
                </a:solidFill>
              </a:rPr>
              <a:t>position de détente</a:t>
            </a:r>
            <a:r>
              <a:rPr lang="fr-FR" sz="1200" dirty="0">
                <a:solidFill>
                  <a:srgbClr val="000000"/>
                </a:solidFill>
              </a:rPr>
              <a:t>, vous vous laissez entrainer par votre imaginaire, les images, les sensations défilent. Le praticien, dans l’écoute et sans intervenir,</a:t>
            </a:r>
            <a:r>
              <a:rPr lang="fr-FR" sz="1200" kern="0" dirty="0">
                <a:solidFill>
                  <a:srgbClr val="000000"/>
                </a:solidFill>
              </a:rPr>
              <a:t>  écrit l’histoire  </a:t>
            </a:r>
            <a:r>
              <a:rPr lang="fr-FR" sz="1200" dirty="0">
                <a:solidFill>
                  <a:srgbClr val="000000"/>
                </a:solidFill>
              </a:rPr>
              <a:t>qui se déroule sous vos yeux</a:t>
            </a:r>
          </a:p>
          <a:p>
            <a:pPr lvl="0" defTabSz="457200">
              <a:defRPr sz="1800" b="0" i="0" u="none" strike="noStrike" kern="0" cap="none" spc="0" baseline="0">
                <a:solidFill>
                  <a:srgbClr val="000000"/>
                </a:solidFill>
                <a:uFillTx/>
              </a:defRPr>
            </a:pPr>
            <a:endParaRPr lang="fr-FR" sz="1200" dirty="0">
              <a:solidFill>
                <a:srgbClr val="000000"/>
              </a:solidFill>
            </a:endParaRPr>
          </a:p>
          <a:p>
            <a:pPr marL="171450" lvl="0" indent="-171450" defTabSz="457200">
              <a:buFont typeface="Arial" panose="020B0604020202020204" pitchFamily="34" charset="0"/>
              <a:buChar char="•"/>
              <a:defRPr sz="1800" b="0" i="0" u="none" strike="noStrike" kern="0" cap="none" spc="0" baseline="0">
                <a:solidFill>
                  <a:srgbClr val="000000"/>
                </a:solidFill>
                <a:uFillTx/>
              </a:defRPr>
            </a:pPr>
            <a:r>
              <a:rPr lang="fr-FR" sz="1200" dirty="0">
                <a:solidFill>
                  <a:srgbClr val="000000"/>
                </a:solidFill>
              </a:rPr>
              <a:t>Enfin, à partir des éléments symboliques recueillis, </a:t>
            </a:r>
            <a:r>
              <a:rPr lang="fr-FR" sz="1200" dirty="0">
                <a:solidFill>
                  <a:srgbClr val="00B0F0"/>
                </a:solidFill>
              </a:rPr>
              <a:t>le</a:t>
            </a:r>
            <a:r>
              <a:rPr lang="fr-FR" sz="1200" dirty="0">
                <a:solidFill>
                  <a:srgbClr val="000000"/>
                </a:solidFill>
              </a:rPr>
              <a:t> </a:t>
            </a:r>
            <a:r>
              <a:rPr lang="fr-FR" sz="1200" dirty="0">
                <a:solidFill>
                  <a:srgbClr val="00B0F0"/>
                </a:solidFill>
              </a:rPr>
              <a:t>praticien </a:t>
            </a:r>
            <a:r>
              <a:rPr lang="fr-FR" sz="1200" b="1" dirty="0">
                <a:solidFill>
                  <a:srgbClr val="00B0F0"/>
                </a:solidFill>
              </a:rPr>
              <a:t>vous accompagne dans la compréhension</a:t>
            </a:r>
            <a:r>
              <a:rPr lang="fr-FR" sz="1200" dirty="0">
                <a:solidFill>
                  <a:srgbClr val="00B0F0"/>
                </a:solidFill>
              </a:rPr>
              <a:t> </a:t>
            </a:r>
            <a:r>
              <a:rPr lang="fr-FR" sz="1200" dirty="0">
                <a:solidFill>
                  <a:srgbClr val="000000"/>
                </a:solidFill>
              </a:rPr>
              <a:t>de votre rêve.</a:t>
            </a:r>
          </a:p>
        </p:txBody>
      </p:sp>
      <p:sp>
        <p:nvSpPr>
          <p:cNvPr id="11" name="Espace réservé du numéro de diapositive 10"/>
          <p:cNvSpPr>
            <a:spLocks noGrp="1"/>
          </p:cNvSpPr>
          <p:nvPr>
            <p:ph type="sldNum" sz="quarter" idx="12"/>
          </p:nvPr>
        </p:nvSpPr>
        <p:spPr/>
        <p:txBody>
          <a:bodyPr/>
          <a:lstStyle/>
          <a:p>
            <a:fld id="{0603832C-9763-4F42-8006-EFA2223029FE}" type="slidenum">
              <a:rPr lang="en-US" smtClean="0"/>
              <a:pPr/>
              <a:t>2</a:t>
            </a:fld>
            <a:endParaRPr lang="en-US"/>
          </a:p>
        </p:txBody>
      </p:sp>
    </p:spTree>
    <p:extLst>
      <p:ext uri="{BB962C8B-B14F-4D97-AF65-F5344CB8AC3E}">
        <p14:creationId xmlns:p14="http://schemas.microsoft.com/office/powerpoint/2010/main" val="3389838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 y="924816"/>
            <a:ext cx="6858001" cy="408125"/>
          </a:xfrm>
          <a:prstGeom prst="rect">
            <a:avLst/>
          </a:prstGeom>
          <a:noFill/>
        </p:spPr>
        <p:txBody>
          <a:bodyPr wrap="square" rtlCol="0" anchor="ctr">
            <a:spAutoFit/>
          </a:bodyPr>
          <a:lstStyle/>
          <a:p>
            <a:pPr algn="ctr">
              <a:lnSpc>
                <a:spcPct val="114000"/>
              </a:lnSpc>
            </a:pPr>
            <a:r>
              <a:rPr lang="fr-FR" b="1" dirty="0">
                <a:solidFill>
                  <a:srgbClr val="00B0F0"/>
                </a:solidFill>
                <a:latin typeface="Gill Sans MT" panose="020B0502020104020203" pitchFamily="34" charset="0"/>
              </a:rPr>
              <a:t>Cursus évolutif en fonction de vos Objectifs</a:t>
            </a:r>
          </a:p>
        </p:txBody>
      </p:sp>
      <p:sp>
        <p:nvSpPr>
          <p:cNvPr id="5" name="ZoneTexte 4"/>
          <p:cNvSpPr txBox="1"/>
          <p:nvPr/>
        </p:nvSpPr>
        <p:spPr>
          <a:xfrm>
            <a:off x="476671" y="128464"/>
            <a:ext cx="5904656" cy="646331"/>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fr-FR" sz="3600" b="1" cap="small" dirty="0">
                <a:solidFill>
                  <a:schemeClr val="accent5"/>
                </a:solidFill>
                <a:latin typeface="Gill Sans MT" panose="020B0502020104020203" pitchFamily="34" charset="0"/>
              </a:rPr>
              <a:t>Cursus de Formation</a:t>
            </a:r>
          </a:p>
        </p:txBody>
      </p:sp>
      <p:sp>
        <p:nvSpPr>
          <p:cNvPr id="6" name="Forme libre 5"/>
          <p:cNvSpPr/>
          <p:nvPr/>
        </p:nvSpPr>
        <p:spPr>
          <a:xfrm>
            <a:off x="-1" y="2072830"/>
            <a:ext cx="1585410" cy="937715"/>
          </a:xfrm>
          <a:custGeom>
            <a:avLst/>
            <a:gdLst>
              <a:gd name="connsiteX0" fmla="*/ 0 w 2344287"/>
              <a:gd name="connsiteY0" fmla="*/ 0 h 937715"/>
              <a:gd name="connsiteX1" fmla="*/ 2344287 w 2344287"/>
              <a:gd name="connsiteY1" fmla="*/ 0 h 937715"/>
              <a:gd name="connsiteX2" fmla="*/ 2344287 w 2344287"/>
              <a:gd name="connsiteY2" fmla="*/ 937715 h 937715"/>
              <a:gd name="connsiteX3" fmla="*/ 0 w 2344287"/>
              <a:gd name="connsiteY3" fmla="*/ 937715 h 937715"/>
              <a:gd name="connsiteX4" fmla="*/ 0 w 2344287"/>
              <a:gd name="connsiteY4" fmla="*/ 0 h 937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937715">
                <a:moveTo>
                  <a:pt x="0" y="0"/>
                </a:moveTo>
                <a:lnTo>
                  <a:pt x="2344287" y="0"/>
                </a:lnTo>
                <a:lnTo>
                  <a:pt x="2344287" y="937715"/>
                </a:lnTo>
                <a:lnTo>
                  <a:pt x="0" y="937715"/>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fr-FR" sz="1200" b="1" kern="1200" dirty="0">
                <a:latin typeface="Gill Sans MT" panose="020B0502020104020203" pitchFamily="34" charset="0"/>
              </a:rPr>
              <a:t>TITRE</a:t>
            </a:r>
            <a:endParaRPr lang="en-US" sz="1200" b="1" kern="1200" dirty="0">
              <a:latin typeface="Gill Sans MT" panose="020B0502020104020203" pitchFamily="34" charset="0"/>
            </a:endParaRPr>
          </a:p>
        </p:txBody>
      </p:sp>
      <p:sp>
        <p:nvSpPr>
          <p:cNvPr id="7" name="Forme libre 6"/>
          <p:cNvSpPr/>
          <p:nvPr/>
        </p:nvSpPr>
        <p:spPr>
          <a:xfrm>
            <a:off x="1700992" y="2072830"/>
            <a:ext cx="1656000" cy="937715"/>
          </a:xfrm>
          <a:custGeom>
            <a:avLst/>
            <a:gdLst>
              <a:gd name="connsiteX0" fmla="*/ 0 w 2344287"/>
              <a:gd name="connsiteY0" fmla="*/ 0 h 937715"/>
              <a:gd name="connsiteX1" fmla="*/ 2344287 w 2344287"/>
              <a:gd name="connsiteY1" fmla="*/ 0 h 937715"/>
              <a:gd name="connsiteX2" fmla="*/ 2344287 w 2344287"/>
              <a:gd name="connsiteY2" fmla="*/ 937715 h 937715"/>
              <a:gd name="connsiteX3" fmla="*/ 0 w 2344287"/>
              <a:gd name="connsiteY3" fmla="*/ 937715 h 937715"/>
              <a:gd name="connsiteX4" fmla="*/ 0 w 2344287"/>
              <a:gd name="connsiteY4" fmla="*/ 0 h 937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937715">
                <a:moveTo>
                  <a:pt x="0" y="0"/>
                </a:moveTo>
                <a:lnTo>
                  <a:pt x="2344287" y="0"/>
                </a:lnTo>
                <a:lnTo>
                  <a:pt x="2344287" y="937715"/>
                </a:lnTo>
                <a:lnTo>
                  <a:pt x="0" y="937715"/>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pPr>
            <a:r>
              <a:rPr lang="fr-FR" sz="1050" b="1" dirty="0">
                <a:latin typeface="Gill Sans MT" panose="020B0502020104020203" pitchFamily="34" charset="0"/>
              </a:rPr>
              <a:t>NIVEAU I</a:t>
            </a:r>
          </a:p>
          <a:p>
            <a:pPr algn="ctr" defTabSz="533400">
              <a:lnSpc>
                <a:spcPct val="90000"/>
              </a:lnSpc>
              <a:spcBef>
                <a:spcPct val="0"/>
              </a:spcBef>
              <a:spcAft>
                <a:spcPct val="35000"/>
              </a:spcAft>
            </a:pPr>
            <a:r>
              <a:rPr lang="fr-FR" sz="1050" b="1" dirty="0">
                <a:latin typeface="Gill Sans MT" panose="020B0502020104020203" pitchFamily="34" charset="0"/>
              </a:rPr>
              <a:t/>
            </a:r>
            <a:br>
              <a:rPr lang="fr-FR" sz="1050" b="1" dirty="0">
                <a:latin typeface="Gill Sans MT" panose="020B0502020104020203" pitchFamily="34" charset="0"/>
              </a:rPr>
            </a:br>
            <a:r>
              <a:rPr lang="fr-FR" sz="1050" b="1" dirty="0">
                <a:latin typeface="Gill Sans MT" panose="020B0502020104020203" pitchFamily="34" charset="0"/>
              </a:rPr>
              <a:t>PRATICIEN  EN  REL</a:t>
            </a:r>
            <a:br>
              <a:rPr lang="fr-FR" sz="1050" b="1" dirty="0">
                <a:latin typeface="Gill Sans MT" panose="020B0502020104020203" pitchFamily="34" charset="0"/>
              </a:rPr>
            </a:br>
            <a:r>
              <a:rPr lang="fr-FR" sz="1050" b="1" dirty="0">
                <a:latin typeface="Gill Sans MT" panose="020B0502020104020203" pitchFamily="34" charset="0"/>
              </a:rPr>
              <a:t>(cursus 2 ans)</a:t>
            </a:r>
            <a:endParaRPr lang="en-US" sz="1050" b="1" dirty="0">
              <a:latin typeface="Gill Sans MT" panose="020B0502020104020203" pitchFamily="34" charset="0"/>
            </a:endParaRPr>
          </a:p>
        </p:txBody>
      </p:sp>
      <p:sp>
        <p:nvSpPr>
          <p:cNvPr id="8" name="Forme libre 7"/>
          <p:cNvSpPr/>
          <p:nvPr/>
        </p:nvSpPr>
        <p:spPr>
          <a:xfrm>
            <a:off x="1700992" y="3081094"/>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l" defTabSz="533400">
              <a:spcBef>
                <a:spcPct val="0"/>
              </a:spcBef>
            </a:pPr>
            <a:r>
              <a:rPr lang="fr-FR" sz="1200" b="1" kern="1200" dirty="0">
                <a:solidFill>
                  <a:schemeClr val="tx1"/>
                </a:solidFill>
                <a:latin typeface="Gill Sans MT" panose="020B0502020104020203" pitchFamily="34" charset="0"/>
              </a:rPr>
              <a:t>264h</a:t>
            </a:r>
            <a:r>
              <a:rPr lang="fr-FR" sz="1200" b="1" kern="1200" baseline="30000" dirty="0">
                <a:solidFill>
                  <a:schemeClr val="tx1"/>
                </a:solidFill>
                <a:latin typeface="Gill Sans MT" panose="020B0502020104020203" pitchFamily="34" charset="0"/>
              </a:rPr>
              <a:t>*</a:t>
            </a:r>
            <a:endParaRPr lang="en-US" sz="1200" b="1" kern="1200" baseline="30000" dirty="0">
              <a:solidFill>
                <a:schemeClr val="tx1"/>
              </a:solidFill>
              <a:latin typeface="Gill Sans MT" panose="020B0502020104020203" pitchFamily="34" charset="0"/>
            </a:endParaRPr>
          </a:p>
          <a:p>
            <a:pPr marL="85725" lvl="1" indent="-85725" algn="l" defTabSz="533400">
              <a:spcBef>
                <a:spcPct val="0"/>
              </a:spcBef>
              <a:buClr>
                <a:schemeClr val="accent5"/>
              </a:buClr>
              <a:buFont typeface="Wingdings" panose="05000000000000000000" pitchFamily="2" charset="2"/>
              <a:buChar char="§"/>
            </a:pPr>
            <a:r>
              <a:rPr lang="fr-FR" sz="1200" b="1" kern="1200" dirty="0">
                <a:solidFill>
                  <a:schemeClr val="tx1"/>
                </a:solidFill>
                <a:latin typeface="Gill Sans MT" panose="020B0502020104020203" pitchFamily="34" charset="0"/>
              </a:rPr>
              <a:t>Théorie</a:t>
            </a:r>
            <a:r>
              <a:rPr lang="fr-FR" sz="1200" kern="1200" dirty="0">
                <a:solidFill>
                  <a:schemeClr val="tx1"/>
                </a:solidFill>
                <a:latin typeface="Gill Sans MT" panose="020B0502020104020203" pitchFamily="34" charset="0"/>
              </a:rPr>
              <a:t> : Méthode du REL, Freud, Jung, Psychopathologie</a:t>
            </a:r>
            <a:endParaRPr lang="en-US" sz="1200" kern="1200" dirty="0">
              <a:solidFill>
                <a:schemeClr val="tx1"/>
              </a:solidFill>
              <a:latin typeface="Gill Sans MT" panose="020B0502020104020203" pitchFamily="34" charset="0"/>
            </a:endParaRPr>
          </a:p>
          <a:p>
            <a:pPr marL="85725" lvl="1" indent="-85725" algn="l" defTabSz="533400">
              <a:spcBef>
                <a:spcPct val="0"/>
              </a:spcBef>
              <a:buClr>
                <a:schemeClr val="accent5"/>
              </a:buClr>
              <a:buFont typeface="Wingdings" panose="05000000000000000000" pitchFamily="2" charset="2"/>
              <a:buChar char="§"/>
            </a:pPr>
            <a:r>
              <a:rPr lang="fr-FR" sz="1200" b="1" kern="1200" dirty="0">
                <a:solidFill>
                  <a:schemeClr val="tx1"/>
                </a:solidFill>
                <a:latin typeface="Gill Sans MT" panose="020B0502020104020203" pitchFamily="34" charset="0"/>
              </a:rPr>
              <a:t>Pratique</a:t>
            </a:r>
            <a:r>
              <a:rPr lang="fr-FR" sz="1200" kern="1200" dirty="0">
                <a:solidFill>
                  <a:schemeClr val="tx1"/>
                </a:solidFill>
                <a:latin typeface="Gill Sans MT" panose="020B0502020104020203" pitchFamily="34" charset="0"/>
              </a:rPr>
              <a:t> : analyse de REL, mise en situation</a:t>
            </a:r>
            <a:endParaRPr lang="en-US" sz="1200" kern="1200" dirty="0">
              <a:solidFill>
                <a:schemeClr val="tx1"/>
              </a:solidFill>
              <a:latin typeface="Gill Sans MT" panose="020B0502020104020203" pitchFamily="34" charset="0"/>
            </a:endParaRPr>
          </a:p>
        </p:txBody>
      </p:sp>
      <p:sp>
        <p:nvSpPr>
          <p:cNvPr id="9" name="Forme libre 8"/>
          <p:cNvSpPr/>
          <p:nvPr/>
        </p:nvSpPr>
        <p:spPr>
          <a:xfrm>
            <a:off x="3429184" y="2072830"/>
            <a:ext cx="1656000" cy="937715"/>
          </a:xfrm>
          <a:custGeom>
            <a:avLst/>
            <a:gdLst>
              <a:gd name="connsiteX0" fmla="*/ 0 w 2344287"/>
              <a:gd name="connsiteY0" fmla="*/ 0 h 937715"/>
              <a:gd name="connsiteX1" fmla="*/ 2344287 w 2344287"/>
              <a:gd name="connsiteY1" fmla="*/ 0 h 937715"/>
              <a:gd name="connsiteX2" fmla="*/ 2344287 w 2344287"/>
              <a:gd name="connsiteY2" fmla="*/ 937715 h 937715"/>
              <a:gd name="connsiteX3" fmla="*/ 0 w 2344287"/>
              <a:gd name="connsiteY3" fmla="*/ 937715 h 937715"/>
              <a:gd name="connsiteX4" fmla="*/ 0 w 2344287"/>
              <a:gd name="connsiteY4" fmla="*/ 0 h 937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937715">
                <a:moveTo>
                  <a:pt x="0" y="0"/>
                </a:moveTo>
                <a:lnTo>
                  <a:pt x="2344287" y="0"/>
                </a:lnTo>
                <a:lnTo>
                  <a:pt x="2344287" y="937715"/>
                </a:lnTo>
                <a:lnTo>
                  <a:pt x="0" y="937715"/>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pPr>
            <a:r>
              <a:rPr lang="fr-FR" sz="1050" b="1" dirty="0">
                <a:latin typeface="Gill Sans MT" panose="020B0502020104020203" pitchFamily="34" charset="0"/>
              </a:rPr>
              <a:t>NIVEAU II</a:t>
            </a:r>
          </a:p>
          <a:p>
            <a:pPr algn="ctr" defTabSz="533400">
              <a:lnSpc>
                <a:spcPct val="90000"/>
              </a:lnSpc>
              <a:spcBef>
                <a:spcPct val="0"/>
              </a:spcBef>
              <a:spcAft>
                <a:spcPct val="35000"/>
              </a:spcAft>
            </a:pPr>
            <a:r>
              <a:rPr lang="fr-FR" sz="1050" b="1" dirty="0">
                <a:latin typeface="Gill Sans MT" panose="020B0502020104020203" pitchFamily="34" charset="0"/>
              </a:rPr>
              <a:t/>
            </a:r>
            <a:br>
              <a:rPr lang="fr-FR" sz="1050" b="1" dirty="0">
                <a:latin typeface="Gill Sans MT" panose="020B0502020104020203" pitchFamily="34" charset="0"/>
              </a:rPr>
            </a:br>
            <a:r>
              <a:rPr lang="fr-FR" sz="1050" b="1" dirty="0">
                <a:latin typeface="Gill Sans MT" panose="020B0502020104020203" pitchFamily="34" charset="0"/>
              </a:rPr>
              <a:t>ANALYSTE  EN  REL</a:t>
            </a:r>
            <a:br>
              <a:rPr lang="fr-FR" sz="1050" b="1" dirty="0">
                <a:latin typeface="Gill Sans MT" panose="020B0502020104020203" pitchFamily="34" charset="0"/>
              </a:rPr>
            </a:br>
            <a:endParaRPr lang="en-US" sz="1050" b="1" dirty="0">
              <a:latin typeface="Gill Sans MT" panose="020B0502020104020203" pitchFamily="34" charset="0"/>
            </a:endParaRPr>
          </a:p>
        </p:txBody>
      </p:sp>
      <p:sp>
        <p:nvSpPr>
          <p:cNvPr id="10" name="Forme libre 9"/>
          <p:cNvSpPr/>
          <p:nvPr/>
        </p:nvSpPr>
        <p:spPr>
          <a:xfrm>
            <a:off x="3429184" y="3081093"/>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defTabSz="533400">
              <a:spcBef>
                <a:spcPct val="0"/>
              </a:spcBef>
            </a:pPr>
            <a:r>
              <a:rPr lang="fr-FR" sz="1200" b="1" dirty="0">
                <a:solidFill>
                  <a:schemeClr val="tx1"/>
                </a:solidFill>
                <a:latin typeface="Gill Sans MT" panose="020B0502020104020203" pitchFamily="34" charset="0"/>
              </a:rPr>
              <a:t>+144 heures</a:t>
            </a:r>
            <a:r>
              <a:rPr lang="fr-FR" sz="1200" b="1" baseline="30000" dirty="0">
                <a:solidFill>
                  <a:schemeClr val="tx1"/>
                </a:solidFill>
                <a:latin typeface="Gill Sans MT" panose="020B0502020104020203" pitchFamily="34" charset="0"/>
              </a:rPr>
              <a:t> *</a:t>
            </a:r>
            <a:endParaRPr lang="en-US" sz="1200" b="1" dirty="0">
              <a:solidFill>
                <a:schemeClr val="tx1"/>
              </a:solidFill>
              <a:latin typeface="Gill Sans MT" panose="020B0502020104020203" pitchFamily="34" charset="0"/>
            </a:endParaRPr>
          </a:p>
          <a:p>
            <a:pPr marL="85725" lvl="1" indent="-85725" defTabSz="533400">
              <a:spcBef>
                <a:spcPct val="0"/>
              </a:spcBef>
              <a:buFont typeface="Wingdings" panose="05000000000000000000" pitchFamily="2" charset="2"/>
              <a:buChar char="§"/>
            </a:pPr>
            <a:r>
              <a:rPr lang="fr-FR" sz="1200" dirty="0">
                <a:solidFill>
                  <a:schemeClr val="tx1"/>
                </a:solidFill>
                <a:latin typeface="Gill Sans MT" panose="020B0502020104020203" pitchFamily="34" charset="0"/>
              </a:rPr>
              <a:t>Psychopathologie </a:t>
            </a:r>
            <a:br>
              <a:rPr lang="fr-FR" sz="1200" dirty="0">
                <a:solidFill>
                  <a:schemeClr val="tx1"/>
                </a:solidFill>
                <a:latin typeface="Gill Sans MT" panose="020B0502020104020203" pitchFamily="34" charset="0"/>
              </a:rPr>
            </a:br>
            <a:r>
              <a:rPr lang="fr-FR" sz="1200" dirty="0">
                <a:solidFill>
                  <a:schemeClr val="tx1"/>
                </a:solidFill>
                <a:latin typeface="Gill Sans MT" panose="020B0502020104020203" pitchFamily="34" charset="0"/>
              </a:rPr>
              <a:t>(80 heures, 5 modules)</a:t>
            </a:r>
            <a:endParaRPr lang="en-US" sz="1200" dirty="0">
              <a:solidFill>
                <a:schemeClr val="tx1"/>
              </a:solidFill>
              <a:latin typeface="Gill Sans MT" panose="020B0502020104020203" pitchFamily="34" charset="0"/>
            </a:endParaRPr>
          </a:p>
          <a:p>
            <a:pPr marL="85725" lvl="1" indent="-85725" defTabSz="533400">
              <a:spcBef>
                <a:spcPct val="0"/>
              </a:spcBef>
              <a:buFont typeface="Wingdings" panose="05000000000000000000" pitchFamily="2" charset="2"/>
              <a:buChar char="§"/>
            </a:pPr>
            <a:r>
              <a:rPr lang="en-US" sz="1200" dirty="0">
                <a:solidFill>
                  <a:schemeClr val="tx1"/>
                </a:solidFill>
                <a:latin typeface="Gill Sans MT" panose="020B0502020104020203" pitchFamily="34" charset="0"/>
              </a:rPr>
              <a:t>A la carte </a:t>
            </a:r>
            <a:br>
              <a:rPr lang="en-US" sz="1200" dirty="0">
                <a:solidFill>
                  <a:schemeClr val="tx1"/>
                </a:solidFill>
                <a:latin typeface="Gill Sans MT" panose="020B0502020104020203" pitchFamily="34" charset="0"/>
              </a:rPr>
            </a:br>
            <a:r>
              <a:rPr lang="fr-FR" sz="1200" dirty="0">
                <a:solidFill>
                  <a:schemeClr val="tx1"/>
                </a:solidFill>
                <a:latin typeface="Gill Sans MT" panose="020B0502020104020203" pitchFamily="34" charset="0"/>
              </a:rPr>
              <a:t>(64 heures, 4 modules)</a:t>
            </a:r>
            <a:endParaRPr lang="en-US" sz="1200" dirty="0">
              <a:solidFill>
                <a:schemeClr val="tx1"/>
              </a:solidFill>
              <a:latin typeface="Gill Sans MT" panose="020B0502020104020203" pitchFamily="34" charset="0"/>
            </a:endParaRPr>
          </a:p>
        </p:txBody>
      </p:sp>
      <p:sp>
        <p:nvSpPr>
          <p:cNvPr id="11" name="Forme libre 10"/>
          <p:cNvSpPr/>
          <p:nvPr/>
        </p:nvSpPr>
        <p:spPr>
          <a:xfrm>
            <a:off x="5157376" y="2072830"/>
            <a:ext cx="1656000" cy="937715"/>
          </a:xfrm>
          <a:custGeom>
            <a:avLst/>
            <a:gdLst>
              <a:gd name="connsiteX0" fmla="*/ 0 w 2344287"/>
              <a:gd name="connsiteY0" fmla="*/ 0 h 937715"/>
              <a:gd name="connsiteX1" fmla="*/ 2344287 w 2344287"/>
              <a:gd name="connsiteY1" fmla="*/ 0 h 937715"/>
              <a:gd name="connsiteX2" fmla="*/ 2344287 w 2344287"/>
              <a:gd name="connsiteY2" fmla="*/ 937715 h 937715"/>
              <a:gd name="connsiteX3" fmla="*/ 0 w 2344287"/>
              <a:gd name="connsiteY3" fmla="*/ 937715 h 937715"/>
              <a:gd name="connsiteX4" fmla="*/ 0 w 2344287"/>
              <a:gd name="connsiteY4" fmla="*/ 0 h 937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937715">
                <a:moveTo>
                  <a:pt x="0" y="0"/>
                </a:moveTo>
                <a:lnTo>
                  <a:pt x="2344287" y="0"/>
                </a:lnTo>
                <a:lnTo>
                  <a:pt x="2344287" y="937715"/>
                </a:lnTo>
                <a:lnTo>
                  <a:pt x="0" y="937715"/>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pPr>
            <a:r>
              <a:rPr lang="fr-FR" sz="1050" b="1" dirty="0">
                <a:latin typeface="Gill Sans MT" panose="020B0502020104020203" pitchFamily="34" charset="0"/>
              </a:rPr>
              <a:t>NIVEAU III</a:t>
            </a:r>
          </a:p>
          <a:p>
            <a:pPr algn="ctr" defTabSz="533400">
              <a:lnSpc>
                <a:spcPct val="90000"/>
              </a:lnSpc>
              <a:spcBef>
                <a:spcPct val="0"/>
              </a:spcBef>
              <a:spcAft>
                <a:spcPct val="35000"/>
              </a:spcAft>
            </a:pPr>
            <a:r>
              <a:rPr lang="fr-FR" sz="1050" b="1" dirty="0">
                <a:latin typeface="Gill Sans MT" panose="020B0502020104020203" pitchFamily="34" charset="0"/>
              </a:rPr>
              <a:t/>
            </a:r>
            <a:br>
              <a:rPr lang="fr-FR" sz="1050" b="1" dirty="0">
                <a:latin typeface="Gill Sans MT" panose="020B0502020104020203" pitchFamily="34" charset="0"/>
              </a:rPr>
            </a:br>
            <a:r>
              <a:rPr lang="fr-FR" sz="1050" b="1" dirty="0">
                <a:latin typeface="Gill Sans MT" panose="020B0502020104020203" pitchFamily="34" charset="0"/>
              </a:rPr>
              <a:t>PSYCHO-ANALYSTE EN  REL  (FF2P)</a:t>
            </a:r>
            <a:endParaRPr lang="en-US" sz="1050" b="1" dirty="0">
              <a:latin typeface="Gill Sans MT" panose="020B0502020104020203" pitchFamily="34" charset="0"/>
            </a:endParaRPr>
          </a:p>
        </p:txBody>
      </p:sp>
      <p:sp>
        <p:nvSpPr>
          <p:cNvPr id="12" name="Forme libre 11"/>
          <p:cNvSpPr/>
          <p:nvPr/>
        </p:nvSpPr>
        <p:spPr>
          <a:xfrm>
            <a:off x="5147065" y="3081093"/>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defTabSz="533400">
              <a:spcBef>
                <a:spcPct val="0"/>
              </a:spcBef>
            </a:pPr>
            <a:r>
              <a:rPr lang="fr-FR" sz="1200" b="1" kern="1200" dirty="0">
                <a:solidFill>
                  <a:schemeClr val="tx1"/>
                </a:solidFill>
                <a:latin typeface="Gill Sans MT" panose="020B0502020104020203" pitchFamily="34" charset="0"/>
              </a:rPr>
              <a:t>+300 heures</a:t>
            </a:r>
            <a:r>
              <a:rPr lang="fr-FR" sz="1200" b="1" baseline="30000" dirty="0">
                <a:solidFill>
                  <a:schemeClr val="tx1"/>
                </a:solidFill>
                <a:latin typeface="Gill Sans MT" panose="020B0502020104020203" pitchFamily="34" charset="0"/>
              </a:rPr>
              <a:t> *</a:t>
            </a:r>
            <a:endParaRPr lang="en-US" sz="1200" b="1" kern="1200" dirty="0">
              <a:solidFill>
                <a:schemeClr val="tx1"/>
              </a:solidFill>
              <a:latin typeface="Gill Sans MT" panose="020B0502020104020203" pitchFamily="34" charset="0"/>
            </a:endParaRPr>
          </a:p>
          <a:p>
            <a:pPr marL="0" lvl="1" defTabSz="533400">
              <a:spcBef>
                <a:spcPct val="0"/>
              </a:spcBef>
            </a:pPr>
            <a:r>
              <a:rPr lang="fr-FR" sz="1200" kern="1200" dirty="0">
                <a:solidFill>
                  <a:schemeClr val="tx1"/>
                </a:solidFill>
                <a:latin typeface="Gill Sans MT" panose="020B0502020104020203" pitchFamily="34" charset="0"/>
              </a:rPr>
              <a:t>Cours de Psychologie au sein de l’EREL ou de tout autre organisme de formation (après accord de l’EREL)</a:t>
            </a:r>
            <a:endParaRPr lang="en-US" sz="1200" kern="1200" dirty="0">
              <a:solidFill>
                <a:schemeClr val="tx1"/>
              </a:solidFill>
              <a:latin typeface="Gill Sans MT" panose="020B0502020104020203" pitchFamily="34" charset="0"/>
            </a:endParaRPr>
          </a:p>
        </p:txBody>
      </p:sp>
      <p:sp>
        <p:nvSpPr>
          <p:cNvPr id="13" name="Forme libre 12"/>
          <p:cNvSpPr/>
          <p:nvPr/>
        </p:nvSpPr>
        <p:spPr>
          <a:xfrm>
            <a:off x="-1" y="3081093"/>
            <a:ext cx="1585410" cy="1368000"/>
          </a:xfrm>
          <a:custGeom>
            <a:avLst/>
            <a:gdLst>
              <a:gd name="connsiteX0" fmla="*/ 0 w 2344287"/>
              <a:gd name="connsiteY0" fmla="*/ 0 h 937715"/>
              <a:gd name="connsiteX1" fmla="*/ 2344287 w 2344287"/>
              <a:gd name="connsiteY1" fmla="*/ 0 h 937715"/>
              <a:gd name="connsiteX2" fmla="*/ 2344287 w 2344287"/>
              <a:gd name="connsiteY2" fmla="*/ 937715 h 937715"/>
              <a:gd name="connsiteX3" fmla="*/ 0 w 2344287"/>
              <a:gd name="connsiteY3" fmla="*/ 937715 h 937715"/>
              <a:gd name="connsiteX4" fmla="*/ 0 w 2344287"/>
              <a:gd name="connsiteY4" fmla="*/ 0 h 937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937715">
                <a:moveTo>
                  <a:pt x="0" y="0"/>
                </a:moveTo>
                <a:lnTo>
                  <a:pt x="2344287" y="0"/>
                </a:lnTo>
                <a:lnTo>
                  <a:pt x="2344287" y="937715"/>
                </a:lnTo>
                <a:lnTo>
                  <a:pt x="0" y="937715"/>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fr-FR" sz="1200" b="1" kern="1200" dirty="0">
                <a:latin typeface="Gill Sans MT" panose="020B0502020104020203" pitchFamily="34" charset="0"/>
              </a:rPr>
              <a:t>CONTENU</a:t>
            </a:r>
            <a:endParaRPr lang="en-US" sz="1200" b="1" kern="1200" dirty="0">
              <a:latin typeface="Gill Sans MT" panose="020B0502020104020203" pitchFamily="34" charset="0"/>
            </a:endParaRPr>
          </a:p>
        </p:txBody>
      </p:sp>
      <p:sp>
        <p:nvSpPr>
          <p:cNvPr id="14" name="Forme libre 13"/>
          <p:cNvSpPr/>
          <p:nvPr/>
        </p:nvSpPr>
        <p:spPr>
          <a:xfrm>
            <a:off x="-1" y="4521102"/>
            <a:ext cx="1585410" cy="1368000"/>
          </a:xfrm>
          <a:custGeom>
            <a:avLst/>
            <a:gdLst>
              <a:gd name="connsiteX0" fmla="*/ 0 w 2344287"/>
              <a:gd name="connsiteY0" fmla="*/ 0 h 937715"/>
              <a:gd name="connsiteX1" fmla="*/ 2344287 w 2344287"/>
              <a:gd name="connsiteY1" fmla="*/ 0 h 937715"/>
              <a:gd name="connsiteX2" fmla="*/ 2344287 w 2344287"/>
              <a:gd name="connsiteY2" fmla="*/ 937715 h 937715"/>
              <a:gd name="connsiteX3" fmla="*/ 0 w 2344287"/>
              <a:gd name="connsiteY3" fmla="*/ 937715 h 937715"/>
              <a:gd name="connsiteX4" fmla="*/ 0 w 2344287"/>
              <a:gd name="connsiteY4" fmla="*/ 0 h 937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937715">
                <a:moveTo>
                  <a:pt x="0" y="0"/>
                </a:moveTo>
                <a:lnTo>
                  <a:pt x="2344287" y="0"/>
                </a:lnTo>
                <a:lnTo>
                  <a:pt x="2344287" y="937715"/>
                </a:lnTo>
                <a:lnTo>
                  <a:pt x="0" y="937715"/>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fr-FR" sz="1200" b="1" kern="1200" dirty="0">
                <a:latin typeface="Gill Sans MT" panose="020B0502020104020203" pitchFamily="34" charset="0"/>
              </a:rPr>
              <a:t>SUPERVISION</a:t>
            </a:r>
            <a:endParaRPr lang="en-US" sz="1200" b="1" kern="1200" dirty="0">
              <a:latin typeface="Gill Sans MT" panose="020B0502020104020203" pitchFamily="34" charset="0"/>
            </a:endParaRPr>
          </a:p>
        </p:txBody>
      </p:sp>
      <p:sp>
        <p:nvSpPr>
          <p:cNvPr id="15" name="Forme libre 14"/>
          <p:cNvSpPr/>
          <p:nvPr/>
        </p:nvSpPr>
        <p:spPr>
          <a:xfrm>
            <a:off x="-1" y="5961262"/>
            <a:ext cx="1585410" cy="1368000"/>
          </a:xfrm>
          <a:custGeom>
            <a:avLst/>
            <a:gdLst>
              <a:gd name="connsiteX0" fmla="*/ 0 w 2344287"/>
              <a:gd name="connsiteY0" fmla="*/ 0 h 937715"/>
              <a:gd name="connsiteX1" fmla="*/ 2344287 w 2344287"/>
              <a:gd name="connsiteY1" fmla="*/ 0 h 937715"/>
              <a:gd name="connsiteX2" fmla="*/ 2344287 w 2344287"/>
              <a:gd name="connsiteY2" fmla="*/ 937715 h 937715"/>
              <a:gd name="connsiteX3" fmla="*/ 0 w 2344287"/>
              <a:gd name="connsiteY3" fmla="*/ 937715 h 937715"/>
              <a:gd name="connsiteX4" fmla="*/ 0 w 2344287"/>
              <a:gd name="connsiteY4" fmla="*/ 0 h 937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937715">
                <a:moveTo>
                  <a:pt x="0" y="0"/>
                </a:moveTo>
                <a:lnTo>
                  <a:pt x="2344287" y="0"/>
                </a:lnTo>
                <a:lnTo>
                  <a:pt x="2344287" y="937715"/>
                </a:lnTo>
                <a:lnTo>
                  <a:pt x="0" y="937715"/>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fr-FR" sz="1200" b="1" kern="1200" dirty="0">
                <a:latin typeface="Gill Sans MT" panose="020B0502020104020203" pitchFamily="34" charset="0"/>
              </a:rPr>
              <a:t>VALIDATION DES ACQUIS</a:t>
            </a:r>
            <a:endParaRPr lang="en-US" sz="1200" b="1" kern="1200" dirty="0">
              <a:latin typeface="Gill Sans MT" panose="020B0502020104020203" pitchFamily="34" charset="0"/>
            </a:endParaRPr>
          </a:p>
        </p:txBody>
      </p:sp>
      <p:sp>
        <p:nvSpPr>
          <p:cNvPr id="16" name="Forme libre 15"/>
          <p:cNvSpPr/>
          <p:nvPr/>
        </p:nvSpPr>
        <p:spPr>
          <a:xfrm>
            <a:off x="-1" y="7401422"/>
            <a:ext cx="1585410" cy="1368000"/>
          </a:xfrm>
          <a:custGeom>
            <a:avLst/>
            <a:gdLst>
              <a:gd name="connsiteX0" fmla="*/ 0 w 2344287"/>
              <a:gd name="connsiteY0" fmla="*/ 0 h 937715"/>
              <a:gd name="connsiteX1" fmla="*/ 2344287 w 2344287"/>
              <a:gd name="connsiteY1" fmla="*/ 0 h 937715"/>
              <a:gd name="connsiteX2" fmla="*/ 2344287 w 2344287"/>
              <a:gd name="connsiteY2" fmla="*/ 937715 h 937715"/>
              <a:gd name="connsiteX3" fmla="*/ 0 w 2344287"/>
              <a:gd name="connsiteY3" fmla="*/ 937715 h 937715"/>
              <a:gd name="connsiteX4" fmla="*/ 0 w 2344287"/>
              <a:gd name="connsiteY4" fmla="*/ 0 h 937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937715">
                <a:moveTo>
                  <a:pt x="0" y="0"/>
                </a:moveTo>
                <a:lnTo>
                  <a:pt x="2344287" y="0"/>
                </a:lnTo>
                <a:lnTo>
                  <a:pt x="2344287" y="937715"/>
                </a:lnTo>
                <a:lnTo>
                  <a:pt x="0" y="937715"/>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fr-FR" sz="1200" b="1" kern="1200" dirty="0">
                <a:latin typeface="Gill Sans MT" panose="020B0502020104020203" pitchFamily="34" charset="0"/>
              </a:rPr>
              <a:t>CERTIFICATION DELIVREE</a:t>
            </a:r>
          </a:p>
        </p:txBody>
      </p:sp>
      <p:sp>
        <p:nvSpPr>
          <p:cNvPr id="17" name="Forme libre 16"/>
          <p:cNvSpPr/>
          <p:nvPr/>
        </p:nvSpPr>
        <p:spPr>
          <a:xfrm>
            <a:off x="1700992" y="4521104"/>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200" kern="1200" dirty="0">
                <a:solidFill>
                  <a:schemeClr val="tx1"/>
                </a:solidFill>
                <a:latin typeface="Gill Sans MT" panose="020B0502020104020203" pitchFamily="34" charset="0"/>
              </a:rPr>
              <a:t>Découverte du REL par le biais de sa propre cure </a:t>
            </a:r>
            <a:r>
              <a:rPr lang="fr-FR" sz="1200" b="1" kern="1200" dirty="0">
                <a:solidFill>
                  <a:schemeClr val="tx1"/>
                </a:solidFill>
                <a:latin typeface="Gill Sans MT" panose="020B0502020104020203" pitchFamily="34" charset="0"/>
              </a:rPr>
              <a:t/>
            </a:r>
            <a:br>
              <a:rPr lang="fr-FR" sz="1200" b="1" kern="1200" dirty="0">
                <a:solidFill>
                  <a:schemeClr val="tx1"/>
                </a:solidFill>
                <a:latin typeface="Gill Sans MT" panose="020B0502020104020203" pitchFamily="34" charset="0"/>
              </a:rPr>
            </a:br>
            <a:r>
              <a:rPr lang="fr-FR" sz="1200" b="1" kern="1200" dirty="0">
                <a:solidFill>
                  <a:schemeClr val="tx1"/>
                </a:solidFill>
                <a:latin typeface="Gill Sans MT" panose="020B0502020104020203" pitchFamily="34" charset="0"/>
              </a:rPr>
              <a:t>(30 REL min.)</a:t>
            </a:r>
            <a:endParaRPr lang="en-US" sz="1200" kern="1200" dirty="0">
              <a:solidFill>
                <a:schemeClr val="tx1"/>
              </a:solidFill>
              <a:latin typeface="Gill Sans MT" panose="020B0502020104020203" pitchFamily="34" charset="0"/>
            </a:endParaRPr>
          </a:p>
        </p:txBody>
      </p:sp>
      <p:sp>
        <p:nvSpPr>
          <p:cNvPr id="18" name="Forme libre 17"/>
          <p:cNvSpPr/>
          <p:nvPr/>
        </p:nvSpPr>
        <p:spPr>
          <a:xfrm>
            <a:off x="3429184" y="4521103"/>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200" b="1" dirty="0">
                <a:solidFill>
                  <a:schemeClr val="tx1"/>
                </a:solidFill>
                <a:latin typeface="Gill Sans MT" panose="020B0502020104020203" pitchFamily="34" charset="0"/>
              </a:rPr>
              <a:t>+60 heures </a:t>
            </a:r>
            <a:r>
              <a:rPr lang="fr-FR" sz="1200" dirty="0">
                <a:solidFill>
                  <a:schemeClr val="tx1"/>
                </a:solidFill>
                <a:latin typeface="Gill Sans MT" panose="020B0502020104020203" pitchFamily="34" charset="0"/>
              </a:rPr>
              <a:t>de supervision en groupe EREL ou superviseur individuel agréé EREL</a:t>
            </a:r>
          </a:p>
        </p:txBody>
      </p:sp>
      <p:sp>
        <p:nvSpPr>
          <p:cNvPr id="19" name="Forme libre 18"/>
          <p:cNvSpPr/>
          <p:nvPr/>
        </p:nvSpPr>
        <p:spPr>
          <a:xfrm>
            <a:off x="5147065" y="4521103"/>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200" b="1" kern="1200" dirty="0">
                <a:solidFill>
                  <a:schemeClr val="tx1"/>
                </a:solidFill>
                <a:latin typeface="Gill Sans MT" panose="020B0502020104020203" pitchFamily="34" charset="0"/>
              </a:rPr>
              <a:t>+40 heures </a:t>
            </a:r>
            <a:r>
              <a:rPr lang="fr-FR" sz="1200" dirty="0">
                <a:solidFill>
                  <a:schemeClr val="tx1"/>
                </a:solidFill>
                <a:latin typeface="Gill Sans MT" panose="020B0502020104020203" pitchFamily="34" charset="0"/>
              </a:rPr>
              <a:t>de supervision en groupe EREL ou superviseur individuel agréé EREL</a:t>
            </a:r>
          </a:p>
          <a:p>
            <a:pPr marL="0" lvl="1" algn="ctr" defTabSz="533400">
              <a:spcBef>
                <a:spcPct val="0"/>
              </a:spcBef>
            </a:pPr>
            <a:r>
              <a:rPr lang="fr-FR" sz="1200" kern="1200" dirty="0">
                <a:solidFill>
                  <a:schemeClr val="tx1"/>
                </a:solidFill>
                <a:latin typeface="Gill Sans MT" panose="020B0502020104020203" pitchFamily="34" charset="0"/>
              </a:rPr>
              <a:t>ou dans la pratique de son choix</a:t>
            </a:r>
            <a:endParaRPr lang="en-US" sz="1200" kern="1200" dirty="0">
              <a:solidFill>
                <a:schemeClr val="tx1"/>
              </a:solidFill>
              <a:latin typeface="Gill Sans MT" panose="020B0502020104020203" pitchFamily="34" charset="0"/>
            </a:endParaRPr>
          </a:p>
        </p:txBody>
      </p:sp>
      <p:sp>
        <p:nvSpPr>
          <p:cNvPr id="20" name="Forme libre 19"/>
          <p:cNvSpPr/>
          <p:nvPr/>
        </p:nvSpPr>
        <p:spPr>
          <a:xfrm>
            <a:off x="1700992" y="5961264"/>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200" b="1" kern="1200" dirty="0">
                <a:solidFill>
                  <a:schemeClr val="tx1"/>
                </a:solidFill>
                <a:latin typeface="Gill Sans MT" panose="020B0502020104020203" pitchFamily="34" charset="0"/>
              </a:rPr>
              <a:t>Examen écrit et oral</a:t>
            </a:r>
            <a:br>
              <a:rPr lang="fr-FR" sz="1200" b="1" kern="1200" dirty="0">
                <a:solidFill>
                  <a:schemeClr val="tx1"/>
                </a:solidFill>
                <a:latin typeface="Gill Sans MT" panose="020B0502020104020203" pitchFamily="34" charset="0"/>
              </a:rPr>
            </a:br>
            <a:r>
              <a:rPr lang="fr-FR" sz="1200" b="1" kern="1200" dirty="0">
                <a:solidFill>
                  <a:schemeClr val="tx1"/>
                </a:solidFill>
                <a:latin typeface="Gill Sans MT" panose="020B0502020104020203" pitchFamily="34" charset="0"/>
              </a:rPr>
              <a:t>réparti en 2 ans</a:t>
            </a:r>
            <a:endParaRPr lang="en-US" sz="1200" kern="1200" dirty="0">
              <a:solidFill>
                <a:schemeClr val="tx1"/>
              </a:solidFill>
              <a:latin typeface="Gill Sans MT" panose="020B0502020104020203" pitchFamily="34" charset="0"/>
            </a:endParaRPr>
          </a:p>
        </p:txBody>
      </p:sp>
      <p:sp>
        <p:nvSpPr>
          <p:cNvPr id="21" name="Forme libre 20"/>
          <p:cNvSpPr/>
          <p:nvPr/>
        </p:nvSpPr>
        <p:spPr>
          <a:xfrm>
            <a:off x="3429184" y="5961263"/>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200" b="1" dirty="0">
                <a:solidFill>
                  <a:schemeClr val="tx1"/>
                </a:solidFill>
                <a:latin typeface="Gill Sans MT" panose="020B0502020104020203" pitchFamily="34" charset="0"/>
              </a:rPr>
              <a:t>+Mémoire </a:t>
            </a:r>
            <a:r>
              <a:rPr lang="fr-FR" sz="1200" dirty="0">
                <a:solidFill>
                  <a:schemeClr val="tx1"/>
                </a:solidFill>
                <a:latin typeface="Gill Sans MT" panose="020B0502020104020203" pitchFamily="34" charset="0"/>
              </a:rPr>
              <a:t>écrit et présentation orale devant jury.</a:t>
            </a:r>
          </a:p>
          <a:p>
            <a:pPr marL="0" lvl="1" algn="ctr" defTabSz="533400">
              <a:spcBef>
                <a:spcPct val="0"/>
              </a:spcBef>
            </a:pPr>
            <a:r>
              <a:rPr lang="fr-FR" sz="1200" dirty="0">
                <a:solidFill>
                  <a:schemeClr val="tx1"/>
                </a:solidFill>
                <a:latin typeface="Gill Sans MT" panose="020B0502020104020203" pitchFamily="34" charset="0"/>
              </a:rPr>
              <a:t>Cure personnelle</a:t>
            </a:r>
            <a:br>
              <a:rPr lang="fr-FR" sz="1200" dirty="0">
                <a:solidFill>
                  <a:schemeClr val="tx1"/>
                </a:solidFill>
                <a:latin typeface="Gill Sans MT" panose="020B0502020104020203" pitchFamily="34" charset="0"/>
              </a:rPr>
            </a:br>
            <a:r>
              <a:rPr lang="fr-FR" sz="1200" b="1" dirty="0">
                <a:solidFill>
                  <a:schemeClr val="tx1"/>
                </a:solidFill>
                <a:latin typeface="Gill Sans MT" panose="020B0502020104020203" pitchFamily="34" charset="0"/>
              </a:rPr>
              <a:t>(50 REL min.)</a:t>
            </a:r>
            <a:endParaRPr lang="fr-FR" sz="1200" dirty="0">
              <a:solidFill>
                <a:schemeClr val="tx1"/>
              </a:solidFill>
              <a:latin typeface="Gill Sans MT" panose="020B0502020104020203" pitchFamily="34" charset="0"/>
            </a:endParaRPr>
          </a:p>
        </p:txBody>
      </p:sp>
      <p:sp>
        <p:nvSpPr>
          <p:cNvPr id="22" name="Forme libre 21"/>
          <p:cNvSpPr/>
          <p:nvPr/>
        </p:nvSpPr>
        <p:spPr>
          <a:xfrm>
            <a:off x="5147065" y="5961263"/>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200" b="1" dirty="0">
                <a:solidFill>
                  <a:schemeClr val="tx1"/>
                </a:solidFill>
                <a:latin typeface="Gill Sans MT" panose="020B0502020104020203" pitchFamily="34" charset="0"/>
              </a:rPr>
              <a:t>+4 années d’exercice </a:t>
            </a:r>
            <a:r>
              <a:rPr lang="fr-FR" sz="1200" dirty="0">
                <a:solidFill>
                  <a:schemeClr val="tx1"/>
                </a:solidFill>
                <a:latin typeface="Gill Sans MT" panose="020B0502020104020203" pitchFamily="34" charset="0"/>
              </a:rPr>
              <a:t>en cabinet </a:t>
            </a:r>
            <a:r>
              <a:rPr lang="fr-FR" sz="1200" kern="1200" dirty="0">
                <a:solidFill>
                  <a:schemeClr val="tx1"/>
                </a:solidFill>
                <a:latin typeface="Gill Sans MT" panose="020B0502020104020203" pitchFamily="34" charset="0"/>
              </a:rPr>
              <a:t>et validation du dossier, l’EREL </a:t>
            </a:r>
            <a:r>
              <a:rPr lang="fr-FR" sz="1200" b="1" kern="1200" dirty="0">
                <a:solidFill>
                  <a:schemeClr val="tx1"/>
                </a:solidFill>
                <a:latin typeface="Gill Sans MT" panose="020B0502020104020203" pitchFamily="34" charset="0"/>
              </a:rPr>
              <a:t>présente le candidat à la FF2P</a:t>
            </a:r>
            <a:endParaRPr lang="en-US" sz="1200" b="1" kern="1200" dirty="0">
              <a:solidFill>
                <a:schemeClr val="tx1"/>
              </a:solidFill>
              <a:latin typeface="Gill Sans MT" panose="020B0502020104020203" pitchFamily="34" charset="0"/>
            </a:endParaRPr>
          </a:p>
        </p:txBody>
      </p:sp>
      <p:sp>
        <p:nvSpPr>
          <p:cNvPr id="23" name="Forme libre 22"/>
          <p:cNvSpPr/>
          <p:nvPr/>
        </p:nvSpPr>
        <p:spPr>
          <a:xfrm>
            <a:off x="1700992" y="7401424"/>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200" b="1" dirty="0">
                <a:solidFill>
                  <a:schemeClr val="tx1"/>
                </a:solidFill>
                <a:latin typeface="Gill Sans MT" panose="020B0502020104020203" pitchFamily="34" charset="0"/>
              </a:rPr>
              <a:t>Praticien en REL</a:t>
            </a:r>
          </a:p>
          <a:p>
            <a:pPr marL="0" lvl="1" algn="ctr" defTabSz="533400">
              <a:spcBef>
                <a:spcPct val="0"/>
              </a:spcBef>
            </a:pPr>
            <a:r>
              <a:rPr lang="fr-FR" sz="1050" i="1" dirty="0">
                <a:solidFill>
                  <a:schemeClr val="tx1"/>
                </a:solidFill>
                <a:latin typeface="Gill Sans MT" panose="020B0502020104020203" pitchFamily="34" charset="0"/>
              </a:rPr>
              <a:t>Certificat d’Aptitude à la Pratique du REL (CAPREL)</a:t>
            </a:r>
          </a:p>
          <a:p>
            <a:pPr marL="0" lvl="1" algn="ctr" defTabSz="533400">
              <a:spcBef>
                <a:spcPct val="0"/>
              </a:spcBef>
            </a:pPr>
            <a:endParaRPr lang="fr-FR" sz="1200" b="1" dirty="0">
              <a:solidFill>
                <a:schemeClr val="tx1"/>
              </a:solidFill>
              <a:latin typeface="Gill Sans MT" panose="020B0502020104020203" pitchFamily="34" charset="0"/>
            </a:endParaRPr>
          </a:p>
          <a:p>
            <a:pPr marL="0" lvl="1" algn="ctr" defTabSz="533400">
              <a:spcBef>
                <a:spcPct val="0"/>
              </a:spcBef>
            </a:pPr>
            <a:r>
              <a:rPr lang="fr-FR" sz="1200" dirty="0">
                <a:solidFill>
                  <a:schemeClr val="tx1"/>
                </a:solidFill>
                <a:latin typeface="Gill Sans MT" panose="020B0502020104020203" pitchFamily="34" charset="0"/>
              </a:rPr>
              <a:t>Permet d’exercer et d’entrer dans un groupe de supervision EREL</a:t>
            </a:r>
            <a:endParaRPr lang="en-US" sz="1200" kern="1200" dirty="0">
              <a:solidFill>
                <a:schemeClr val="tx1"/>
              </a:solidFill>
              <a:latin typeface="Gill Sans MT" panose="020B0502020104020203" pitchFamily="34" charset="0"/>
            </a:endParaRPr>
          </a:p>
        </p:txBody>
      </p:sp>
      <p:sp>
        <p:nvSpPr>
          <p:cNvPr id="24" name="Forme libre 23"/>
          <p:cNvSpPr/>
          <p:nvPr/>
        </p:nvSpPr>
        <p:spPr>
          <a:xfrm>
            <a:off x="3429184" y="7401424"/>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200" b="1" dirty="0">
                <a:solidFill>
                  <a:schemeClr val="tx1"/>
                </a:solidFill>
                <a:latin typeface="Gill Sans MT" panose="020B0502020104020203" pitchFamily="34" charset="0"/>
              </a:rPr>
              <a:t>Certificat</a:t>
            </a:r>
            <a:br>
              <a:rPr lang="fr-FR" sz="1200" b="1" dirty="0">
                <a:solidFill>
                  <a:schemeClr val="tx1"/>
                </a:solidFill>
                <a:latin typeface="Gill Sans MT" panose="020B0502020104020203" pitchFamily="34" charset="0"/>
              </a:rPr>
            </a:br>
            <a:r>
              <a:rPr lang="fr-FR" sz="1200" b="1" dirty="0">
                <a:solidFill>
                  <a:schemeClr val="tx1"/>
                </a:solidFill>
                <a:latin typeface="Gill Sans MT" panose="020B0502020104020203" pitchFamily="34" charset="0"/>
              </a:rPr>
              <a:t>d’Analyste en REL</a:t>
            </a:r>
          </a:p>
          <a:p>
            <a:pPr marL="0" lvl="1" algn="ctr" defTabSz="533400">
              <a:spcBef>
                <a:spcPct val="0"/>
              </a:spcBef>
            </a:pPr>
            <a:endParaRPr lang="fr-FR" sz="1200" b="1" dirty="0">
              <a:solidFill>
                <a:schemeClr val="tx1"/>
              </a:solidFill>
              <a:latin typeface="Gill Sans MT" panose="020B0502020104020203" pitchFamily="34" charset="0"/>
            </a:endParaRPr>
          </a:p>
          <a:p>
            <a:pPr marL="0" lvl="1" algn="ctr" defTabSz="533400">
              <a:spcBef>
                <a:spcPct val="0"/>
              </a:spcBef>
            </a:pPr>
            <a:r>
              <a:rPr lang="fr-FR" sz="1200" dirty="0">
                <a:solidFill>
                  <a:schemeClr val="tx1"/>
                </a:solidFill>
                <a:latin typeface="Gill Sans MT" panose="020B0502020104020203" pitchFamily="34" charset="0"/>
              </a:rPr>
              <a:t>Nécessaire pour la reconnaissance FF2P</a:t>
            </a:r>
          </a:p>
        </p:txBody>
      </p:sp>
      <p:sp>
        <p:nvSpPr>
          <p:cNvPr id="25" name="Forme libre 24"/>
          <p:cNvSpPr/>
          <p:nvPr/>
        </p:nvSpPr>
        <p:spPr>
          <a:xfrm>
            <a:off x="5147065" y="7401424"/>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200" b="1" kern="1200" dirty="0">
                <a:solidFill>
                  <a:schemeClr val="tx1"/>
                </a:solidFill>
                <a:latin typeface="Gill Sans MT" panose="020B0502020104020203" pitchFamily="34" charset="0"/>
              </a:rPr>
              <a:t>Certificat de</a:t>
            </a:r>
          </a:p>
          <a:p>
            <a:pPr marL="0" lvl="1" algn="ctr" defTabSz="533400">
              <a:spcBef>
                <a:spcPct val="0"/>
              </a:spcBef>
            </a:pPr>
            <a:r>
              <a:rPr lang="fr-FR" sz="1200" b="1" kern="1200" dirty="0">
                <a:solidFill>
                  <a:schemeClr val="tx1"/>
                </a:solidFill>
                <a:latin typeface="Gill Sans MT" panose="020B0502020104020203" pitchFamily="34" charset="0"/>
              </a:rPr>
              <a:t>Psycho-analyste en REL</a:t>
            </a:r>
          </a:p>
          <a:p>
            <a:pPr marL="0" lvl="1" algn="ctr" defTabSz="533400">
              <a:spcBef>
                <a:spcPct val="0"/>
              </a:spcBef>
            </a:pPr>
            <a:endParaRPr lang="fr-FR" sz="1200" b="1" dirty="0">
              <a:solidFill>
                <a:schemeClr val="tx1"/>
              </a:solidFill>
              <a:latin typeface="Gill Sans MT" panose="020B0502020104020203" pitchFamily="34" charset="0"/>
            </a:endParaRPr>
          </a:p>
          <a:p>
            <a:pPr marL="0" lvl="1" algn="ctr" defTabSz="533400">
              <a:spcBef>
                <a:spcPct val="0"/>
              </a:spcBef>
            </a:pPr>
            <a:r>
              <a:rPr lang="fr-FR" sz="1200" kern="1200" dirty="0">
                <a:solidFill>
                  <a:schemeClr val="tx1"/>
                </a:solidFill>
                <a:latin typeface="Gill Sans MT" panose="020B0502020104020203" pitchFamily="34" charset="0"/>
              </a:rPr>
              <a:t>Possibilité d’apparaître dans l’annuaire de la FF2P</a:t>
            </a:r>
            <a:endParaRPr lang="en-US" sz="1200" kern="1200" dirty="0">
              <a:solidFill>
                <a:schemeClr val="tx1"/>
              </a:solidFill>
              <a:latin typeface="Gill Sans MT" panose="020B0502020104020203" pitchFamily="34" charset="0"/>
            </a:endParaRPr>
          </a:p>
        </p:txBody>
      </p:sp>
      <p:sp>
        <p:nvSpPr>
          <p:cNvPr id="32" name="Rectangle 2"/>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9" name="Imag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026" y="8879160"/>
            <a:ext cx="636678" cy="970264"/>
          </a:xfrm>
          <a:prstGeom prst="rect">
            <a:avLst/>
          </a:prstGeom>
        </p:spPr>
      </p:pic>
      <p:pic>
        <p:nvPicPr>
          <p:cNvPr id="40" name="Image 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01208" y="9057456"/>
            <a:ext cx="1415796" cy="748284"/>
          </a:xfrm>
          <a:prstGeom prst="rect">
            <a:avLst/>
          </a:prstGeom>
        </p:spPr>
      </p:pic>
      <p:sp>
        <p:nvSpPr>
          <p:cNvPr id="30" name="Forme libre 29"/>
          <p:cNvSpPr/>
          <p:nvPr/>
        </p:nvSpPr>
        <p:spPr>
          <a:xfrm>
            <a:off x="260648" y="1280592"/>
            <a:ext cx="6336704" cy="619716"/>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noFill/>
          <a:ln>
            <a:noFill/>
          </a:ln>
          <a:effectLst/>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200" b="1" i="1" dirty="0">
                <a:solidFill>
                  <a:schemeClr val="tx1">
                    <a:lumMod val="75000"/>
                    <a:lumOff val="25000"/>
                  </a:schemeClr>
                </a:solidFill>
                <a:latin typeface="Gill Sans MT" panose="020B0502020104020203" pitchFamily="34" charset="0"/>
              </a:rPr>
              <a:t>Devenir professionnels du REL ou se reconvertir,</a:t>
            </a:r>
          </a:p>
          <a:p>
            <a:pPr marL="0" lvl="1" algn="ctr" defTabSz="533400">
              <a:spcBef>
                <a:spcPct val="0"/>
              </a:spcBef>
            </a:pPr>
            <a:r>
              <a:rPr lang="fr-FR" sz="1200" b="1" i="1" kern="1200" dirty="0">
                <a:solidFill>
                  <a:schemeClr val="tx1">
                    <a:lumMod val="75000"/>
                    <a:lumOff val="25000"/>
                  </a:schemeClr>
                </a:solidFill>
                <a:latin typeface="Gill Sans MT" panose="020B0502020104020203" pitchFamily="34" charset="0"/>
              </a:rPr>
              <a:t>Thérapeutes installés souhaitant se former à la méthode du REL.</a:t>
            </a:r>
          </a:p>
          <a:p>
            <a:pPr marL="0" lvl="1" algn="ctr" defTabSz="533400">
              <a:spcBef>
                <a:spcPct val="0"/>
              </a:spcBef>
            </a:pPr>
            <a:r>
              <a:rPr lang="fr-FR" sz="1200" i="1" dirty="0" err="1">
                <a:solidFill>
                  <a:schemeClr val="tx1">
                    <a:lumMod val="75000"/>
                    <a:lumOff val="25000"/>
                  </a:schemeClr>
                </a:solidFill>
                <a:latin typeface="Gill Sans MT" panose="020B0502020104020203" pitchFamily="34" charset="0"/>
              </a:rPr>
              <a:t>Pré-requis</a:t>
            </a:r>
            <a:r>
              <a:rPr lang="fr-FR" sz="1200" i="1" dirty="0">
                <a:solidFill>
                  <a:schemeClr val="tx1">
                    <a:lumMod val="75000"/>
                    <a:lumOff val="25000"/>
                  </a:schemeClr>
                </a:solidFill>
                <a:latin typeface="Gill Sans MT" panose="020B0502020104020203" pitchFamily="34" charset="0"/>
              </a:rPr>
              <a:t> : Niveau Bac +2</a:t>
            </a:r>
            <a:endParaRPr lang="en-US" sz="1200" i="1" kern="1200" dirty="0">
              <a:solidFill>
                <a:schemeClr val="tx1">
                  <a:lumMod val="75000"/>
                  <a:lumOff val="25000"/>
                </a:schemeClr>
              </a:solidFill>
              <a:latin typeface="Gill Sans MT" panose="020B0502020104020203" pitchFamily="34" charset="0"/>
            </a:endParaRPr>
          </a:p>
        </p:txBody>
      </p:sp>
      <p:sp>
        <p:nvSpPr>
          <p:cNvPr id="31" name="Rectangle 3"/>
          <p:cNvSpPr>
            <a:spLocks noChangeArrowheads="1"/>
          </p:cNvSpPr>
          <p:nvPr/>
        </p:nvSpPr>
        <p:spPr bwMode="auto">
          <a:xfrm>
            <a:off x="692696" y="9417496"/>
            <a:ext cx="3421129"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A</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ssociation pour le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D</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éveloppement du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R</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êve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É</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veillé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L</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ibre</a:t>
            </a:r>
            <a:b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br>
            <a:r>
              <a:rPr kumimoji="0" lang="fr-FR" altLang="en-US" sz="700" b="0" i="1"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Organisme Membre de la Fédération Française de Psychothérapie et de Psychanalyse (FF2P)</a:t>
            </a:r>
            <a:endParaRPr kumimoji="0" lang="en-US" altLang="en-US" sz="700" b="0" i="1" u="none" strike="noStrike" cap="none" normalizeH="0" baseline="0" dirty="0">
              <a:ln>
                <a:noFill/>
              </a:ln>
              <a:solidFill>
                <a:schemeClr val="tx1"/>
              </a:solidFill>
              <a:effectLst/>
              <a:latin typeface="Gill Sans MT" panose="020B0502020104020203"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altLang="en-US" sz="700" b="0" i="0"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Siret : 420 028 755 00031 – APE : 9499Z – Organisme de Formation N° 52 44 04351 44</a:t>
            </a:r>
            <a:endParaRPr kumimoji="0" lang="fr-FR" altLang="en-US" sz="700" b="0" i="0" u="none" strike="noStrike" cap="none" normalizeH="0" baseline="0" dirty="0">
              <a:ln>
                <a:noFill/>
              </a:ln>
              <a:solidFill>
                <a:schemeClr val="tx1"/>
              </a:solidFill>
              <a:effectLst/>
              <a:latin typeface="Gill Sans MT" panose="020B0502020104020203" pitchFamily="34" charset="0"/>
            </a:endParaRPr>
          </a:p>
        </p:txBody>
      </p:sp>
      <p:sp>
        <p:nvSpPr>
          <p:cNvPr id="2" name="ZoneTexte 1"/>
          <p:cNvSpPr txBox="1"/>
          <p:nvPr/>
        </p:nvSpPr>
        <p:spPr>
          <a:xfrm>
            <a:off x="1417873" y="8697416"/>
            <a:ext cx="4182555" cy="707886"/>
          </a:xfrm>
          <a:prstGeom prst="rect">
            <a:avLst/>
          </a:prstGeom>
          <a:noFill/>
        </p:spPr>
        <p:txBody>
          <a:bodyPr wrap="none" rtlCol="0">
            <a:spAutoFit/>
          </a:bodyPr>
          <a:lstStyle/>
          <a:p>
            <a:pPr marL="171450" indent="-171450">
              <a:buFont typeface="Arial" panose="020B0604020202020204" pitchFamily="34" charset="0"/>
              <a:buChar char="•"/>
            </a:pPr>
            <a:endParaRPr lang="fr-FR" sz="1000" b="1" i="1" dirty="0">
              <a:solidFill>
                <a:schemeClr val="tx1">
                  <a:lumMod val="65000"/>
                  <a:lumOff val="35000"/>
                </a:schemeClr>
              </a:solidFill>
              <a:latin typeface="Gill Sans MT" panose="020B0502020104020203" pitchFamily="34" charset="0"/>
            </a:endParaRPr>
          </a:p>
          <a:p>
            <a:pPr marL="171450" indent="-171450">
              <a:buFont typeface="Arial" panose="020B0604020202020204" pitchFamily="34" charset="0"/>
              <a:buChar char="•"/>
            </a:pPr>
            <a:r>
              <a:rPr lang="fr-FR" sz="1000" b="1" i="1" dirty="0">
                <a:solidFill>
                  <a:srgbClr val="00B0F0"/>
                </a:solidFill>
                <a:latin typeface="Gill Sans MT" panose="020B0502020104020203" pitchFamily="34" charset="0"/>
              </a:rPr>
              <a:t>Tout stagiaire se doit de suivre une cure approfondie en REL </a:t>
            </a:r>
          </a:p>
          <a:p>
            <a:pPr marL="171450" indent="-171450">
              <a:buFont typeface="Arial" panose="020B0604020202020204" pitchFamily="34" charset="0"/>
              <a:buChar char="•"/>
            </a:pPr>
            <a:r>
              <a:rPr lang="fr-FR" sz="1000" b="1" i="1" dirty="0">
                <a:solidFill>
                  <a:schemeClr val="tx1">
                    <a:lumMod val="65000"/>
                    <a:lumOff val="35000"/>
                  </a:schemeClr>
                </a:solidFill>
                <a:latin typeface="Gill Sans MT" panose="020B0502020104020203" pitchFamily="34" charset="0"/>
              </a:rPr>
              <a:t>Tous les modules sont théoriques, pratiques, cliniques et didactiques</a:t>
            </a:r>
          </a:p>
          <a:p>
            <a:pPr marL="171450" indent="-171450">
              <a:buFont typeface="Arial" panose="020B0604020202020204" pitchFamily="34" charset="0"/>
              <a:buChar char="•"/>
            </a:pPr>
            <a:r>
              <a:rPr lang="fr-FR" sz="1000" b="1" i="1" dirty="0">
                <a:solidFill>
                  <a:schemeClr val="tx1">
                    <a:lumMod val="65000"/>
                    <a:lumOff val="35000"/>
                  </a:schemeClr>
                </a:solidFill>
                <a:latin typeface="Gill Sans MT" panose="020B0502020104020203" pitchFamily="34" charset="0"/>
              </a:rPr>
              <a:t>Cursus en révision pour les niveaux  2 et 3</a:t>
            </a:r>
            <a:endParaRPr lang="en-US" sz="1000" i="1" dirty="0">
              <a:solidFill>
                <a:schemeClr val="tx1">
                  <a:lumMod val="65000"/>
                  <a:lumOff val="35000"/>
                </a:schemeClr>
              </a:solidFill>
            </a:endParaRPr>
          </a:p>
        </p:txBody>
      </p:sp>
    </p:spTree>
    <p:extLst>
      <p:ext uri="{BB962C8B-B14F-4D97-AF65-F5344CB8AC3E}">
        <p14:creationId xmlns:p14="http://schemas.microsoft.com/office/powerpoint/2010/main" val="1334625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76672" y="284674"/>
            <a:ext cx="5904656" cy="646331"/>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fr-FR" sz="3600" b="1" cap="small" dirty="0">
                <a:solidFill>
                  <a:schemeClr val="accent5"/>
                </a:solidFill>
                <a:latin typeface="Gill Sans MT" panose="020B0502020104020203" pitchFamily="34" charset="0"/>
              </a:rPr>
              <a:t>Tarifs</a:t>
            </a:r>
          </a:p>
        </p:txBody>
      </p:sp>
      <p:sp>
        <p:nvSpPr>
          <p:cNvPr id="6" name="Forme libre 5"/>
          <p:cNvSpPr/>
          <p:nvPr/>
        </p:nvSpPr>
        <p:spPr>
          <a:xfrm>
            <a:off x="-1" y="1928664"/>
            <a:ext cx="1585410" cy="937715"/>
          </a:xfrm>
          <a:custGeom>
            <a:avLst/>
            <a:gdLst>
              <a:gd name="connsiteX0" fmla="*/ 0 w 2344287"/>
              <a:gd name="connsiteY0" fmla="*/ 0 h 937715"/>
              <a:gd name="connsiteX1" fmla="*/ 2344287 w 2344287"/>
              <a:gd name="connsiteY1" fmla="*/ 0 h 937715"/>
              <a:gd name="connsiteX2" fmla="*/ 2344287 w 2344287"/>
              <a:gd name="connsiteY2" fmla="*/ 937715 h 937715"/>
              <a:gd name="connsiteX3" fmla="*/ 0 w 2344287"/>
              <a:gd name="connsiteY3" fmla="*/ 937715 h 937715"/>
              <a:gd name="connsiteX4" fmla="*/ 0 w 2344287"/>
              <a:gd name="connsiteY4" fmla="*/ 0 h 937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937715">
                <a:moveTo>
                  <a:pt x="0" y="0"/>
                </a:moveTo>
                <a:lnTo>
                  <a:pt x="2344287" y="0"/>
                </a:lnTo>
                <a:lnTo>
                  <a:pt x="2344287" y="937715"/>
                </a:lnTo>
                <a:lnTo>
                  <a:pt x="0" y="937715"/>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fr-FR" sz="1200" b="1" dirty="0">
                <a:latin typeface="Gill Sans MT" panose="020B0502020104020203" pitchFamily="34" charset="0"/>
              </a:rPr>
              <a:t>TITRE</a:t>
            </a:r>
            <a:endParaRPr lang="en-US" sz="1200" b="1" kern="1200" dirty="0">
              <a:latin typeface="Gill Sans MT" panose="020B0502020104020203" pitchFamily="34" charset="0"/>
            </a:endParaRPr>
          </a:p>
        </p:txBody>
      </p:sp>
      <p:sp>
        <p:nvSpPr>
          <p:cNvPr id="7" name="Forme libre 6"/>
          <p:cNvSpPr/>
          <p:nvPr/>
        </p:nvSpPr>
        <p:spPr>
          <a:xfrm>
            <a:off x="1700992" y="1928664"/>
            <a:ext cx="1656000" cy="937715"/>
          </a:xfrm>
          <a:custGeom>
            <a:avLst/>
            <a:gdLst>
              <a:gd name="connsiteX0" fmla="*/ 0 w 2344287"/>
              <a:gd name="connsiteY0" fmla="*/ 0 h 937715"/>
              <a:gd name="connsiteX1" fmla="*/ 2344287 w 2344287"/>
              <a:gd name="connsiteY1" fmla="*/ 0 h 937715"/>
              <a:gd name="connsiteX2" fmla="*/ 2344287 w 2344287"/>
              <a:gd name="connsiteY2" fmla="*/ 937715 h 937715"/>
              <a:gd name="connsiteX3" fmla="*/ 0 w 2344287"/>
              <a:gd name="connsiteY3" fmla="*/ 937715 h 937715"/>
              <a:gd name="connsiteX4" fmla="*/ 0 w 2344287"/>
              <a:gd name="connsiteY4" fmla="*/ 0 h 937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937715">
                <a:moveTo>
                  <a:pt x="0" y="0"/>
                </a:moveTo>
                <a:lnTo>
                  <a:pt x="2344287" y="0"/>
                </a:lnTo>
                <a:lnTo>
                  <a:pt x="2344287" y="937715"/>
                </a:lnTo>
                <a:lnTo>
                  <a:pt x="0" y="937715"/>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pPr>
            <a:r>
              <a:rPr lang="fr-FR" sz="1050" b="1" dirty="0">
                <a:latin typeface="Gill Sans MT" panose="020B0502020104020203" pitchFamily="34" charset="0"/>
              </a:rPr>
              <a:t>NIVEAU I</a:t>
            </a:r>
            <a:br>
              <a:rPr lang="fr-FR" sz="1050" b="1" dirty="0">
                <a:latin typeface="Gill Sans MT" panose="020B0502020104020203" pitchFamily="34" charset="0"/>
              </a:rPr>
            </a:br>
            <a:r>
              <a:rPr lang="fr-FR" sz="1050" b="1" dirty="0">
                <a:latin typeface="Gill Sans MT" panose="020B0502020104020203" pitchFamily="34" charset="0"/>
              </a:rPr>
              <a:t/>
            </a:r>
            <a:br>
              <a:rPr lang="fr-FR" sz="1050" b="1" dirty="0">
                <a:latin typeface="Gill Sans MT" panose="020B0502020104020203" pitchFamily="34" charset="0"/>
              </a:rPr>
            </a:br>
            <a:r>
              <a:rPr lang="fr-FR" sz="1050" b="1" dirty="0">
                <a:latin typeface="Gill Sans MT" panose="020B0502020104020203" pitchFamily="34" charset="0"/>
              </a:rPr>
              <a:t>PRATICIEN  EN  REL</a:t>
            </a:r>
            <a:endParaRPr lang="en-US" sz="1050" b="1" dirty="0">
              <a:latin typeface="Gill Sans MT" panose="020B0502020104020203" pitchFamily="34" charset="0"/>
            </a:endParaRPr>
          </a:p>
        </p:txBody>
      </p:sp>
      <p:sp>
        <p:nvSpPr>
          <p:cNvPr id="8" name="Forme libre 7"/>
          <p:cNvSpPr/>
          <p:nvPr/>
        </p:nvSpPr>
        <p:spPr>
          <a:xfrm>
            <a:off x="1700992" y="2941576"/>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400" b="1" dirty="0">
                <a:solidFill>
                  <a:schemeClr val="tx1"/>
                </a:solidFill>
                <a:latin typeface="Gill Sans MT" panose="020B0502020104020203" pitchFamily="34" charset="0"/>
              </a:rPr>
              <a:t>4320€</a:t>
            </a:r>
          </a:p>
          <a:p>
            <a:pPr marL="0" lvl="1" algn="ctr" defTabSz="533400">
              <a:spcBef>
                <a:spcPct val="0"/>
              </a:spcBef>
            </a:pPr>
            <a:r>
              <a:rPr lang="fr-FR" sz="1200" kern="1200" dirty="0">
                <a:solidFill>
                  <a:schemeClr val="tx1"/>
                </a:solidFill>
                <a:latin typeface="Gill Sans MT" panose="020B0502020104020203" pitchFamily="34" charset="0"/>
              </a:rPr>
              <a:t>1</a:t>
            </a:r>
            <a:r>
              <a:rPr lang="fr-FR" sz="1200" kern="1200" baseline="30000" dirty="0">
                <a:solidFill>
                  <a:schemeClr val="tx1"/>
                </a:solidFill>
                <a:latin typeface="Gill Sans MT" panose="020B0502020104020203" pitchFamily="34" charset="0"/>
              </a:rPr>
              <a:t>ère</a:t>
            </a:r>
            <a:r>
              <a:rPr lang="fr-FR" sz="1200" kern="1200" dirty="0">
                <a:solidFill>
                  <a:schemeClr val="tx1"/>
                </a:solidFill>
                <a:latin typeface="Gill Sans MT" panose="020B0502020104020203" pitchFamily="34" charset="0"/>
              </a:rPr>
              <a:t> année : </a:t>
            </a:r>
            <a:r>
              <a:rPr lang="fr-FR" sz="1200" b="1" dirty="0">
                <a:solidFill>
                  <a:schemeClr val="tx1"/>
                </a:solidFill>
                <a:latin typeface="Gill Sans MT" panose="020B0502020104020203" pitchFamily="34" charset="0"/>
              </a:rPr>
              <a:t>2015</a:t>
            </a:r>
            <a:r>
              <a:rPr lang="fr-FR" sz="1200" b="1" kern="1200" dirty="0">
                <a:solidFill>
                  <a:schemeClr val="tx1"/>
                </a:solidFill>
                <a:latin typeface="Gill Sans MT" panose="020B0502020104020203" pitchFamily="34" charset="0"/>
              </a:rPr>
              <a:t>€</a:t>
            </a:r>
            <a:br>
              <a:rPr lang="fr-FR" sz="1200" b="1" kern="1200" dirty="0">
                <a:solidFill>
                  <a:schemeClr val="tx1"/>
                </a:solidFill>
                <a:latin typeface="Gill Sans MT" panose="020B0502020104020203" pitchFamily="34" charset="0"/>
              </a:rPr>
            </a:br>
            <a:r>
              <a:rPr lang="fr-FR" sz="1200" dirty="0">
                <a:solidFill>
                  <a:schemeClr val="tx1"/>
                </a:solidFill>
                <a:latin typeface="Gill Sans MT" panose="020B0502020104020203" pitchFamily="34" charset="0"/>
              </a:rPr>
              <a:t>2</a:t>
            </a:r>
            <a:r>
              <a:rPr lang="fr-FR" sz="1200" baseline="30000" dirty="0">
                <a:solidFill>
                  <a:schemeClr val="tx1"/>
                </a:solidFill>
                <a:latin typeface="Gill Sans MT" panose="020B0502020104020203" pitchFamily="34" charset="0"/>
              </a:rPr>
              <a:t>ème</a:t>
            </a:r>
            <a:r>
              <a:rPr lang="fr-FR" sz="1200" dirty="0">
                <a:solidFill>
                  <a:schemeClr val="tx1"/>
                </a:solidFill>
                <a:latin typeface="Gill Sans MT" panose="020B0502020104020203" pitchFamily="34" charset="0"/>
              </a:rPr>
              <a:t> année : </a:t>
            </a:r>
            <a:r>
              <a:rPr lang="fr-FR" sz="1200" b="1" dirty="0">
                <a:solidFill>
                  <a:schemeClr val="tx1"/>
                </a:solidFill>
                <a:latin typeface="Gill Sans MT" panose="020B0502020104020203" pitchFamily="34" charset="0"/>
              </a:rPr>
              <a:t>2365€</a:t>
            </a:r>
            <a:br>
              <a:rPr lang="fr-FR" sz="1200" b="1" dirty="0">
                <a:solidFill>
                  <a:schemeClr val="tx1"/>
                </a:solidFill>
                <a:latin typeface="Gill Sans MT" panose="020B0502020104020203" pitchFamily="34" charset="0"/>
              </a:rPr>
            </a:br>
            <a:r>
              <a:rPr lang="fr-FR" sz="1050" dirty="0">
                <a:solidFill>
                  <a:schemeClr val="tx1"/>
                </a:solidFill>
                <a:latin typeface="Gill Sans MT" panose="020B0502020104020203" pitchFamily="34" charset="0"/>
              </a:rPr>
              <a:t>(soit 15 modules)</a:t>
            </a:r>
          </a:p>
          <a:p>
            <a:pPr marL="0" lvl="1" algn="ctr" defTabSz="533400">
              <a:spcBef>
                <a:spcPts val="600"/>
              </a:spcBef>
            </a:pPr>
            <a:r>
              <a:rPr lang="fr-FR" sz="800" i="1" dirty="0">
                <a:solidFill>
                  <a:schemeClr val="tx1"/>
                </a:solidFill>
                <a:latin typeface="Gill Sans MT" panose="020B0502020104020203" pitchFamily="34" charset="0"/>
              </a:rPr>
              <a:t>Inclus : hébergement/nourriture pour les résidentiels</a:t>
            </a:r>
            <a:br>
              <a:rPr lang="fr-FR" sz="800" i="1" dirty="0">
                <a:solidFill>
                  <a:schemeClr val="tx1"/>
                </a:solidFill>
                <a:latin typeface="Gill Sans MT" panose="020B0502020104020203" pitchFamily="34" charset="0"/>
              </a:rPr>
            </a:br>
            <a:r>
              <a:rPr lang="fr-FR" sz="800" i="1" dirty="0">
                <a:solidFill>
                  <a:schemeClr val="tx1"/>
                </a:solidFill>
                <a:latin typeface="Gill Sans MT" panose="020B0502020104020203" pitchFamily="34" charset="0"/>
              </a:rPr>
              <a:t>En sus : cotisation (30€/an)</a:t>
            </a:r>
          </a:p>
        </p:txBody>
      </p:sp>
      <p:sp>
        <p:nvSpPr>
          <p:cNvPr id="9" name="Forme libre 8"/>
          <p:cNvSpPr/>
          <p:nvPr/>
        </p:nvSpPr>
        <p:spPr>
          <a:xfrm>
            <a:off x="3429184" y="1928664"/>
            <a:ext cx="1656000" cy="937715"/>
          </a:xfrm>
          <a:custGeom>
            <a:avLst/>
            <a:gdLst>
              <a:gd name="connsiteX0" fmla="*/ 0 w 2344287"/>
              <a:gd name="connsiteY0" fmla="*/ 0 h 937715"/>
              <a:gd name="connsiteX1" fmla="*/ 2344287 w 2344287"/>
              <a:gd name="connsiteY1" fmla="*/ 0 h 937715"/>
              <a:gd name="connsiteX2" fmla="*/ 2344287 w 2344287"/>
              <a:gd name="connsiteY2" fmla="*/ 937715 h 937715"/>
              <a:gd name="connsiteX3" fmla="*/ 0 w 2344287"/>
              <a:gd name="connsiteY3" fmla="*/ 937715 h 937715"/>
              <a:gd name="connsiteX4" fmla="*/ 0 w 2344287"/>
              <a:gd name="connsiteY4" fmla="*/ 0 h 937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937715">
                <a:moveTo>
                  <a:pt x="0" y="0"/>
                </a:moveTo>
                <a:lnTo>
                  <a:pt x="2344287" y="0"/>
                </a:lnTo>
                <a:lnTo>
                  <a:pt x="2344287" y="937715"/>
                </a:lnTo>
                <a:lnTo>
                  <a:pt x="0" y="937715"/>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pPr>
            <a:r>
              <a:rPr lang="fr-FR" sz="1050" b="1" dirty="0">
                <a:latin typeface="Gill Sans MT" panose="020B0502020104020203" pitchFamily="34" charset="0"/>
              </a:rPr>
              <a:t>NIVEAU II</a:t>
            </a:r>
            <a:br>
              <a:rPr lang="fr-FR" sz="1050" b="1" dirty="0">
                <a:latin typeface="Gill Sans MT" panose="020B0502020104020203" pitchFamily="34" charset="0"/>
              </a:rPr>
            </a:br>
            <a:r>
              <a:rPr lang="fr-FR" sz="1050" b="1" dirty="0">
                <a:latin typeface="Gill Sans MT" panose="020B0502020104020203" pitchFamily="34" charset="0"/>
              </a:rPr>
              <a:t/>
            </a:r>
            <a:br>
              <a:rPr lang="fr-FR" sz="1050" b="1" dirty="0">
                <a:latin typeface="Gill Sans MT" panose="020B0502020104020203" pitchFamily="34" charset="0"/>
              </a:rPr>
            </a:br>
            <a:r>
              <a:rPr lang="fr-FR" sz="1050" b="1" dirty="0">
                <a:latin typeface="Gill Sans MT" panose="020B0502020104020203" pitchFamily="34" charset="0"/>
              </a:rPr>
              <a:t>ANALYSTE  EN  REL</a:t>
            </a:r>
            <a:br>
              <a:rPr lang="fr-FR" sz="1050" b="1" dirty="0">
                <a:latin typeface="Gill Sans MT" panose="020B0502020104020203" pitchFamily="34" charset="0"/>
              </a:rPr>
            </a:br>
            <a:endParaRPr lang="en-US" sz="1050" b="1" dirty="0">
              <a:latin typeface="Gill Sans MT" panose="020B0502020104020203" pitchFamily="34" charset="0"/>
            </a:endParaRPr>
          </a:p>
        </p:txBody>
      </p:sp>
      <p:sp>
        <p:nvSpPr>
          <p:cNvPr id="11" name="Forme libre 10"/>
          <p:cNvSpPr/>
          <p:nvPr/>
        </p:nvSpPr>
        <p:spPr>
          <a:xfrm>
            <a:off x="5157376" y="1928664"/>
            <a:ext cx="1656000" cy="937715"/>
          </a:xfrm>
          <a:custGeom>
            <a:avLst/>
            <a:gdLst>
              <a:gd name="connsiteX0" fmla="*/ 0 w 2344287"/>
              <a:gd name="connsiteY0" fmla="*/ 0 h 937715"/>
              <a:gd name="connsiteX1" fmla="*/ 2344287 w 2344287"/>
              <a:gd name="connsiteY1" fmla="*/ 0 h 937715"/>
              <a:gd name="connsiteX2" fmla="*/ 2344287 w 2344287"/>
              <a:gd name="connsiteY2" fmla="*/ 937715 h 937715"/>
              <a:gd name="connsiteX3" fmla="*/ 0 w 2344287"/>
              <a:gd name="connsiteY3" fmla="*/ 937715 h 937715"/>
              <a:gd name="connsiteX4" fmla="*/ 0 w 2344287"/>
              <a:gd name="connsiteY4" fmla="*/ 0 h 937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937715">
                <a:moveTo>
                  <a:pt x="0" y="0"/>
                </a:moveTo>
                <a:lnTo>
                  <a:pt x="2344287" y="0"/>
                </a:lnTo>
                <a:lnTo>
                  <a:pt x="2344287" y="937715"/>
                </a:lnTo>
                <a:lnTo>
                  <a:pt x="0" y="937715"/>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85344" tIns="48768" rIns="85344" bIns="48768" numCol="1" spcCol="1270" anchor="ctr" anchorCtr="0">
            <a:noAutofit/>
          </a:bodyPr>
          <a:lstStyle/>
          <a:p>
            <a:pPr algn="ctr" defTabSz="533400">
              <a:lnSpc>
                <a:spcPct val="90000"/>
              </a:lnSpc>
              <a:spcBef>
                <a:spcPct val="0"/>
              </a:spcBef>
              <a:spcAft>
                <a:spcPct val="35000"/>
              </a:spcAft>
            </a:pPr>
            <a:r>
              <a:rPr lang="fr-FR" sz="1050" b="1" dirty="0">
                <a:latin typeface="Gill Sans MT" panose="020B0502020104020203" pitchFamily="34" charset="0"/>
              </a:rPr>
              <a:t>NIVEAU III</a:t>
            </a:r>
          </a:p>
          <a:p>
            <a:pPr algn="ctr" defTabSz="533400">
              <a:lnSpc>
                <a:spcPct val="90000"/>
              </a:lnSpc>
              <a:spcBef>
                <a:spcPct val="0"/>
              </a:spcBef>
              <a:spcAft>
                <a:spcPct val="35000"/>
              </a:spcAft>
            </a:pPr>
            <a:r>
              <a:rPr lang="fr-FR" sz="1050" b="1" dirty="0">
                <a:latin typeface="Gill Sans MT" panose="020B0502020104020203" pitchFamily="34" charset="0"/>
              </a:rPr>
              <a:t/>
            </a:r>
            <a:br>
              <a:rPr lang="fr-FR" sz="1050" b="1" dirty="0">
                <a:latin typeface="Gill Sans MT" panose="020B0502020104020203" pitchFamily="34" charset="0"/>
              </a:rPr>
            </a:br>
            <a:r>
              <a:rPr lang="fr-FR" sz="1050" b="1" dirty="0">
                <a:latin typeface="Gill Sans MT" panose="020B0502020104020203" pitchFamily="34" charset="0"/>
              </a:rPr>
              <a:t>PSYCHO-ANALYSTE EN  REL  (FF2P)</a:t>
            </a:r>
            <a:endParaRPr lang="en-US" sz="1050" b="1" dirty="0">
              <a:latin typeface="Gill Sans MT" panose="020B0502020104020203" pitchFamily="34" charset="0"/>
            </a:endParaRPr>
          </a:p>
        </p:txBody>
      </p:sp>
      <p:sp>
        <p:nvSpPr>
          <p:cNvPr id="13" name="Forme libre 12"/>
          <p:cNvSpPr/>
          <p:nvPr/>
        </p:nvSpPr>
        <p:spPr>
          <a:xfrm>
            <a:off x="-1" y="2941575"/>
            <a:ext cx="1585410" cy="1368000"/>
          </a:xfrm>
          <a:custGeom>
            <a:avLst/>
            <a:gdLst>
              <a:gd name="connsiteX0" fmla="*/ 0 w 2344287"/>
              <a:gd name="connsiteY0" fmla="*/ 0 h 937715"/>
              <a:gd name="connsiteX1" fmla="*/ 2344287 w 2344287"/>
              <a:gd name="connsiteY1" fmla="*/ 0 h 937715"/>
              <a:gd name="connsiteX2" fmla="*/ 2344287 w 2344287"/>
              <a:gd name="connsiteY2" fmla="*/ 937715 h 937715"/>
              <a:gd name="connsiteX3" fmla="*/ 0 w 2344287"/>
              <a:gd name="connsiteY3" fmla="*/ 937715 h 937715"/>
              <a:gd name="connsiteX4" fmla="*/ 0 w 2344287"/>
              <a:gd name="connsiteY4" fmla="*/ 0 h 937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937715">
                <a:moveTo>
                  <a:pt x="0" y="0"/>
                </a:moveTo>
                <a:lnTo>
                  <a:pt x="2344287" y="0"/>
                </a:lnTo>
                <a:lnTo>
                  <a:pt x="2344287" y="937715"/>
                </a:lnTo>
                <a:lnTo>
                  <a:pt x="0" y="937715"/>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fr-FR" sz="1200" b="1" kern="1200" dirty="0">
                <a:latin typeface="Gill Sans MT" panose="020B0502020104020203" pitchFamily="34" charset="0"/>
              </a:rPr>
              <a:t>COÛT DU</a:t>
            </a:r>
          </a:p>
          <a:p>
            <a:pPr lvl="0" algn="ctr" defTabSz="533400">
              <a:lnSpc>
                <a:spcPct val="90000"/>
              </a:lnSpc>
              <a:spcBef>
                <a:spcPct val="0"/>
              </a:spcBef>
              <a:spcAft>
                <a:spcPct val="35000"/>
              </a:spcAft>
            </a:pPr>
            <a:r>
              <a:rPr lang="fr-FR" sz="1200" b="1" dirty="0">
                <a:latin typeface="Gill Sans MT" panose="020B0502020104020203" pitchFamily="34" charset="0"/>
              </a:rPr>
              <a:t>CURSUS EN</a:t>
            </a:r>
          </a:p>
          <a:p>
            <a:pPr lvl="0" algn="ctr" defTabSz="533400">
              <a:lnSpc>
                <a:spcPct val="90000"/>
              </a:lnSpc>
              <a:spcBef>
                <a:spcPct val="0"/>
              </a:spcBef>
              <a:spcAft>
                <a:spcPct val="35000"/>
              </a:spcAft>
            </a:pPr>
            <a:r>
              <a:rPr lang="fr-FR" sz="1200" b="1" kern="1200" dirty="0">
                <a:latin typeface="Gill Sans MT" panose="020B0502020104020203" pitchFamily="34" charset="0"/>
              </a:rPr>
              <a:t>2 ANS</a:t>
            </a:r>
            <a:endParaRPr lang="en-US" sz="1200" b="1" kern="1200" dirty="0">
              <a:latin typeface="Gill Sans MT" panose="020B0502020104020203" pitchFamily="34" charset="0"/>
            </a:endParaRPr>
          </a:p>
        </p:txBody>
      </p:sp>
      <p:sp>
        <p:nvSpPr>
          <p:cNvPr id="15" name="Forme libre 14"/>
          <p:cNvSpPr/>
          <p:nvPr/>
        </p:nvSpPr>
        <p:spPr>
          <a:xfrm>
            <a:off x="-1" y="5817095"/>
            <a:ext cx="1585410" cy="1368000"/>
          </a:xfrm>
          <a:custGeom>
            <a:avLst/>
            <a:gdLst>
              <a:gd name="connsiteX0" fmla="*/ 0 w 2344287"/>
              <a:gd name="connsiteY0" fmla="*/ 0 h 937715"/>
              <a:gd name="connsiteX1" fmla="*/ 2344287 w 2344287"/>
              <a:gd name="connsiteY1" fmla="*/ 0 h 937715"/>
              <a:gd name="connsiteX2" fmla="*/ 2344287 w 2344287"/>
              <a:gd name="connsiteY2" fmla="*/ 937715 h 937715"/>
              <a:gd name="connsiteX3" fmla="*/ 0 w 2344287"/>
              <a:gd name="connsiteY3" fmla="*/ 937715 h 937715"/>
              <a:gd name="connsiteX4" fmla="*/ 0 w 2344287"/>
              <a:gd name="connsiteY4" fmla="*/ 0 h 937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937715">
                <a:moveTo>
                  <a:pt x="0" y="0"/>
                </a:moveTo>
                <a:lnTo>
                  <a:pt x="2344287" y="0"/>
                </a:lnTo>
                <a:lnTo>
                  <a:pt x="2344287" y="937715"/>
                </a:lnTo>
                <a:lnTo>
                  <a:pt x="0" y="937715"/>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fr-FR" sz="1200" b="1" dirty="0">
                <a:latin typeface="Gill Sans MT" panose="020B0502020104020203" pitchFamily="34" charset="0"/>
              </a:rPr>
              <a:t>CURE</a:t>
            </a:r>
          </a:p>
          <a:p>
            <a:pPr lvl="0" algn="ctr" defTabSz="533400">
              <a:lnSpc>
                <a:spcPct val="90000"/>
              </a:lnSpc>
              <a:spcBef>
                <a:spcPct val="0"/>
              </a:spcBef>
              <a:spcAft>
                <a:spcPct val="35000"/>
              </a:spcAft>
            </a:pPr>
            <a:r>
              <a:rPr lang="fr-FR" sz="1200" b="1" dirty="0">
                <a:latin typeface="Gill Sans MT" panose="020B0502020104020203" pitchFamily="34" charset="0"/>
              </a:rPr>
              <a:t>SUPERVISION </a:t>
            </a:r>
            <a:r>
              <a:rPr lang="fr-FR" sz="1200" dirty="0">
                <a:latin typeface="Gill Sans MT" panose="020B0502020104020203" pitchFamily="34" charset="0"/>
              </a:rPr>
              <a:t>(*)</a:t>
            </a:r>
          </a:p>
          <a:p>
            <a:pPr lvl="0" algn="ctr" defTabSz="533400">
              <a:lnSpc>
                <a:spcPct val="90000"/>
              </a:lnSpc>
              <a:spcBef>
                <a:spcPct val="0"/>
              </a:spcBef>
              <a:spcAft>
                <a:spcPct val="35000"/>
              </a:spcAft>
            </a:pPr>
            <a:r>
              <a:rPr lang="fr-FR" sz="1200" b="1" dirty="0">
                <a:latin typeface="Gill Sans MT" panose="020B0502020104020203" pitchFamily="34" charset="0"/>
              </a:rPr>
              <a:t>MEMOIRE</a:t>
            </a:r>
            <a:endParaRPr lang="en-US" sz="1200" b="1" kern="1200" dirty="0">
              <a:latin typeface="Gill Sans MT" panose="020B0502020104020203" pitchFamily="34" charset="0"/>
            </a:endParaRPr>
          </a:p>
        </p:txBody>
      </p:sp>
      <p:sp>
        <p:nvSpPr>
          <p:cNvPr id="16" name="Forme libre 15"/>
          <p:cNvSpPr/>
          <p:nvPr/>
        </p:nvSpPr>
        <p:spPr>
          <a:xfrm>
            <a:off x="-1" y="7271167"/>
            <a:ext cx="1585410" cy="1368000"/>
          </a:xfrm>
          <a:custGeom>
            <a:avLst/>
            <a:gdLst>
              <a:gd name="connsiteX0" fmla="*/ 0 w 2344287"/>
              <a:gd name="connsiteY0" fmla="*/ 0 h 937715"/>
              <a:gd name="connsiteX1" fmla="*/ 2344287 w 2344287"/>
              <a:gd name="connsiteY1" fmla="*/ 0 h 937715"/>
              <a:gd name="connsiteX2" fmla="*/ 2344287 w 2344287"/>
              <a:gd name="connsiteY2" fmla="*/ 937715 h 937715"/>
              <a:gd name="connsiteX3" fmla="*/ 0 w 2344287"/>
              <a:gd name="connsiteY3" fmla="*/ 937715 h 937715"/>
              <a:gd name="connsiteX4" fmla="*/ 0 w 2344287"/>
              <a:gd name="connsiteY4" fmla="*/ 0 h 937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937715">
                <a:moveTo>
                  <a:pt x="0" y="0"/>
                </a:moveTo>
                <a:lnTo>
                  <a:pt x="2344287" y="0"/>
                </a:lnTo>
                <a:lnTo>
                  <a:pt x="2344287" y="937715"/>
                </a:lnTo>
                <a:lnTo>
                  <a:pt x="0" y="937715"/>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fr-FR" sz="1200" b="1" kern="1200" dirty="0">
                <a:latin typeface="Gill Sans MT" panose="020B0502020104020203" pitchFamily="34" charset="0"/>
              </a:rPr>
              <a:t>COTISATION</a:t>
            </a:r>
            <a:br>
              <a:rPr lang="fr-FR" sz="1200" b="1" kern="1200" dirty="0">
                <a:latin typeface="Gill Sans MT" panose="020B0502020104020203" pitchFamily="34" charset="0"/>
              </a:rPr>
            </a:br>
            <a:r>
              <a:rPr lang="fr-FR" sz="1200" b="1" kern="1200" dirty="0">
                <a:latin typeface="Gill Sans MT" panose="020B0502020104020203" pitchFamily="34" charset="0"/>
              </a:rPr>
              <a:t>ADREL </a:t>
            </a:r>
            <a:r>
              <a:rPr lang="fr-FR" sz="1200" kern="1200" dirty="0">
                <a:latin typeface="Gill Sans MT" panose="020B0502020104020203" pitchFamily="34" charset="0"/>
              </a:rPr>
              <a:t>(**)</a:t>
            </a:r>
            <a:br>
              <a:rPr lang="fr-FR" sz="1200" kern="1200" dirty="0">
                <a:latin typeface="Gill Sans MT" panose="020B0502020104020203" pitchFamily="34" charset="0"/>
              </a:rPr>
            </a:br>
            <a:r>
              <a:rPr lang="fr-FR" sz="1200" kern="1200" dirty="0">
                <a:latin typeface="Gill Sans MT" panose="020B0502020104020203" pitchFamily="34" charset="0"/>
              </a:rPr>
              <a:t>(en sus)</a:t>
            </a:r>
          </a:p>
        </p:txBody>
      </p:sp>
      <p:sp>
        <p:nvSpPr>
          <p:cNvPr id="21" name="Forme libre 20"/>
          <p:cNvSpPr/>
          <p:nvPr/>
        </p:nvSpPr>
        <p:spPr>
          <a:xfrm>
            <a:off x="3429184" y="5817096"/>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050" b="1" dirty="0">
                <a:solidFill>
                  <a:schemeClr val="tx1"/>
                </a:solidFill>
                <a:latin typeface="Gill Sans MT" panose="020B0502020104020203" pitchFamily="34" charset="0"/>
              </a:rPr>
              <a:t>Cure</a:t>
            </a:r>
            <a:r>
              <a:rPr lang="fr-FR" sz="1050" dirty="0">
                <a:solidFill>
                  <a:schemeClr val="tx1"/>
                </a:solidFill>
                <a:latin typeface="Gill Sans MT" panose="020B0502020104020203" pitchFamily="34" charset="0"/>
              </a:rPr>
              <a:t> avancée</a:t>
            </a:r>
          </a:p>
          <a:p>
            <a:pPr marL="0" lvl="1" algn="ctr" defTabSz="533400">
              <a:spcBef>
                <a:spcPts val="300"/>
              </a:spcBef>
            </a:pPr>
            <a:r>
              <a:rPr lang="fr-FR" sz="1050" b="1" dirty="0">
                <a:solidFill>
                  <a:schemeClr val="tx1"/>
                </a:solidFill>
                <a:latin typeface="Gill Sans MT" panose="020B0502020104020203" pitchFamily="34" charset="0"/>
              </a:rPr>
              <a:t>Supervision Groupe</a:t>
            </a:r>
          </a:p>
          <a:p>
            <a:pPr marL="0" lvl="1" algn="ctr" defTabSz="533400">
              <a:spcBef>
                <a:spcPct val="0"/>
              </a:spcBef>
            </a:pPr>
            <a:r>
              <a:rPr lang="fr-FR" sz="1050" dirty="0">
                <a:solidFill>
                  <a:schemeClr val="tx1"/>
                </a:solidFill>
                <a:latin typeface="Gill Sans MT" panose="020B0502020104020203" pitchFamily="34" charset="0"/>
              </a:rPr>
              <a:t>90€ (6h) - 70€ (4h)</a:t>
            </a:r>
          </a:p>
          <a:p>
            <a:pPr marL="0" lvl="1" algn="ctr" defTabSz="533400">
              <a:spcBef>
                <a:spcPts val="300"/>
              </a:spcBef>
            </a:pPr>
            <a:r>
              <a:rPr lang="fr-FR" sz="1050" b="1" dirty="0">
                <a:solidFill>
                  <a:prstClr val="black"/>
                </a:solidFill>
                <a:latin typeface="Gill Sans MT" panose="020B0502020104020203" pitchFamily="34" charset="0"/>
              </a:rPr>
              <a:t>Supervision individuelle</a:t>
            </a:r>
            <a:br>
              <a:rPr lang="fr-FR" sz="1050" b="1" dirty="0">
                <a:solidFill>
                  <a:prstClr val="black"/>
                </a:solidFill>
                <a:latin typeface="Gill Sans MT" panose="020B0502020104020203" pitchFamily="34" charset="0"/>
              </a:rPr>
            </a:br>
            <a:r>
              <a:rPr lang="fr-FR" sz="1050" i="1" dirty="0">
                <a:solidFill>
                  <a:prstClr val="black"/>
                </a:solidFill>
                <a:latin typeface="Gill Sans MT" panose="020B0502020104020203" pitchFamily="34" charset="0"/>
              </a:rPr>
              <a:t>Tarif selon superviseur</a:t>
            </a:r>
          </a:p>
          <a:p>
            <a:pPr marL="0" lvl="1" algn="ctr" defTabSz="533400">
              <a:spcBef>
                <a:spcPts val="300"/>
              </a:spcBef>
            </a:pPr>
            <a:r>
              <a:rPr lang="fr-FR" sz="1050" b="1" dirty="0">
                <a:solidFill>
                  <a:schemeClr val="tx1"/>
                </a:solidFill>
                <a:latin typeface="Gill Sans MT" panose="020B0502020104020203" pitchFamily="34" charset="0"/>
              </a:rPr>
              <a:t>Mémoire</a:t>
            </a:r>
          </a:p>
          <a:p>
            <a:pPr marL="0" lvl="1" algn="ctr" defTabSz="533400">
              <a:spcBef>
                <a:spcPct val="0"/>
              </a:spcBef>
            </a:pPr>
            <a:r>
              <a:rPr lang="fr-FR" sz="1050" i="1" dirty="0">
                <a:solidFill>
                  <a:schemeClr val="tx1"/>
                </a:solidFill>
                <a:latin typeface="Gill Sans MT" panose="020B0502020104020203" pitchFamily="34" charset="0"/>
              </a:rPr>
              <a:t>Tarif selon tuteur</a:t>
            </a:r>
            <a:endParaRPr lang="fr-FR" sz="1050" b="1" i="1" dirty="0">
              <a:solidFill>
                <a:schemeClr val="tx1"/>
              </a:solidFill>
              <a:latin typeface="Gill Sans MT" panose="020B0502020104020203" pitchFamily="34" charset="0"/>
            </a:endParaRPr>
          </a:p>
        </p:txBody>
      </p:sp>
      <p:sp>
        <p:nvSpPr>
          <p:cNvPr id="23" name="Forme libre 22"/>
          <p:cNvSpPr/>
          <p:nvPr/>
        </p:nvSpPr>
        <p:spPr>
          <a:xfrm>
            <a:off x="1700992" y="7271169"/>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200" b="1" dirty="0">
                <a:solidFill>
                  <a:schemeClr val="tx1"/>
                </a:solidFill>
                <a:latin typeface="Gill Sans MT" panose="020B0502020104020203" pitchFamily="34" charset="0"/>
              </a:rPr>
              <a:t>30€/an</a:t>
            </a:r>
            <a:r>
              <a:rPr lang="en-US" sz="1200" dirty="0">
                <a:solidFill>
                  <a:schemeClr val="tx1"/>
                </a:solidFill>
                <a:latin typeface="Gill Sans MT" panose="020B0502020104020203" pitchFamily="34" charset="0"/>
              </a:rPr>
              <a:t> </a:t>
            </a:r>
            <a:r>
              <a:rPr lang="en-US" sz="1200" dirty="0" err="1">
                <a:solidFill>
                  <a:schemeClr val="tx1"/>
                </a:solidFill>
                <a:latin typeface="Gill Sans MT" panose="020B0502020104020203" pitchFamily="34" charset="0"/>
              </a:rPr>
              <a:t>avant</a:t>
            </a:r>
            <a:r>
              <a:rPr lang="en-US" sz="1200" dirty="0">
                <a:solidFill>
                  <a:schemeClr val="tx1"/>
                </a:solidFill>
                <a:latin typeface="Gill Sans MT" panose="020B0502020104020203" pitchFamily="34" charset="0"/>
              </a:rPr>
              <a:t> </a:t>
            </a:r>
            <a:r>
              <a:rPr lang="en-US" sz="1200" dirty="0" err="1">
                <a:solidFill>
                  <a:schemeClr val="tx1"/>
                </a:solidFill>
                <a:latin typeface="Gill Sans MT" panose="020B0502020104020203" pitchFamily="34" charset="0"/>
              </a:rPr>
              <a:t>obtention</a:t>
            </a:r>
            <a:r>
              <a:rPr lang="en-US" sz="1200" dirty="0">
                <a:solidFill>
                  <a:schemeClr val="tx1"/>
                </a:solidFill>
                <a:latin typeface="Gill Sans MT" panose="020B0502020104020203" pitchFamily="34" charset="0"/>
              </a:rPr>
              <a:t> du CAPREL</a:t>
            </a:r>
            <a:br>
              <a:rPr lang="en-US" sz="1200" dirty="0">
                <a:solidFill>
                  <a:schemeClr val="tx1"/>
                </a:solidFill>
                <a:latin typeface="Gill Sans MT" panose="020B0502020104020203" pitchFamily="34" charset="0"/>
              </a:rPr>
            </a:br>
            <a:endParaRPr lang="en-US" sz="1200" dirty="0">
              <a:solidFill>
                <a:schemeClr val="tx1"/>
              </a:solidFill>
              <a:latin typeface="Gill Sans MT" panose="020B0502020104020203" pitchFamily="34" charset="0"/>
            </a:endParaRPr>
          </a:p>
          <a:p>
            <a:pPr marL="0" lvl="1" algn="ctr" defTabSz="533400">
              <a:spcBef>
                <a:spcPct val="0"/>
              </a:spcBef>
            </a:pPr>
            <a:r>
              <a:rPr lang="fr-FR" sz="1200" b="1" dirty="0">
                <a:solidFill>
                  <a:schemeClr val="tx1"/>
                </a:solidFill>
                <a:latin typeface="Gill Sans MT" panose="020B0502020104020203" pitchFamily="34" charset="0"/>
              </a:rPr>
              <a:t>45€/an </a:t>
            </a:r>
            <a:r>
              <a:rPr lang="fr-FR" sz="1200" dirty="0">
                <a:solidFill>
                  <a:schemeClr val="tx1"/>
                </a:solidFill>
                <a:latin typeface="Gill Sans MT" panose="020B0502020104020203" pitchFamily="34" charset="0"/>
              </a:rPr>
              <a:t>après obtention du CAPREL</a:t>
            </a:r>
            <a:endParaRPr lang="fr-FR" sz="1200" b="1" dirty="0">
              <a:solidFill>
                <a:schemeClr val="tx1"/>
              </a:solidFill>
              <a:latin typeface="Gill Sans MT" panose="020B0502020104020203" pitchFamily="34" charset="0"/>
            </a:endParaRPr>
          </a:p>
        </p:txBody>
      </p:sp>
      <p:sp>
        <p:nvSpPr>
          <p:cNvPr id="24" name="Forme libre 23"/>
          <p:cNvSpPr/>
          <p:nvPr/>
        </p:nvSpPr>
        <p:spPr>
          <a:xfrm>
            <a:off x="3429184" y="7271169"/>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200" b="1" dirty="0">
                <a:solidFill>
                  <a:schemeClr val="tx1"/>
                </a:solidFill>
                <a:latin typeface="Gill Sans MT" panose="020B0502020104020203" pitchFamily="34" charset="0"/>
              </a:rPr>
              <a:t>45€/an</a:t>
            </a:r>
            <a:endParaRPr lang="fr-FR" sz="1200" dirty="0">
              <a:solidFill>
                <a:schemeClr val="tx1"/>
              </a:solidFill>
              <a:latin typeface="Gill Sans MT" panose="020B0502020104020203" pitchFamily="34" charset="0"/>
            </a:endParaRPr>
          </a:p>
        </p:txBody>
      </p:sp>
      <p:sp>
        <p:nvSpPr>
          <p:cNvPr id="25" name="Forme libre 24"/>
          <p:cNvSpPr/>
          <p:nvPr/>
        </p:nvSpPr>
        <p:spPr>
          <a:xfrm>
            <a:off x="5147065" y="7271169"/>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200" b="1" kern="1200" dirty="0">
                <a:solidFill>
                  <a:schemeClr val="tx1"/>
                </a:solidFill>
                <a:latin typeface="Gill Sans MT" panose="020B0502020104020203" pitchFamily="34" charset="0"/>
              </a:rPr>
              <a:t>60€/an</a:t>
            </a:r>
            <a:endParaRPr lang="en-US" sz="1200" kern="1200" dirty="0">
              <a:solidFill>
                <a:schemeClr val="tx1"/>
              </a:solidFill>
              <a:latin typeface="Gill Sans MT" panose="020B0502020104020203" pitchFamily="34" charset="0"/>
            </a:endParaRPr>
          </a:p>
        </p:txBody>
      </p:sp>
      <p:sp>
        <p:nvSpPr>
          <p:cNvPr id="27" name="Forme libre 26"/>
          <p:cNvSpPr/>
          <p:nvPr/>
        </p:nvSpPr>
        <p:spPr>
          <a:xfrm>
            <a:off x="1700992" y="5817095"/>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200" b="1" dirty="0">
                <a:solidFill>
                  <a:schemeClr val="tx1"/>
                </a:solidFill>
                <a:latin typeface="Gill Sans MT" panose="020B0502020104020203" pitchFamily="34" charset="0"/>
              </a:rPr>
              <a:t>Cure personnelle</a:t>
            </a:r>
            <a:br>
              <a:rPr lang="fr-FR" sz="1200" b="1" dirty="0">
                <a:solidFill>
                  <a:schemeClr val="tx1"/>
                </a:solidFill>
                <a:latin typeface="Gill Sans MT" panose="020B0502020104020203" pitchFamily="34" charset="0"/>
              </a:rPr>
            </a:br>
            <a:r>
              <a:rPr lang="fr-FR" sz="1200" dirty="0">
                <a:solidFill>
                  <a:schemeClr val="tx1"/>
                </a:solidFill>
                <a:latin typeface="Gill Sans MT" panose="020B0502020104020203" pitchFamily="34" charset="0"/>
              </a:rPr>
              <a:t>(30 REL min.)</a:t>
            </a:r>
            <a:br>
              <a:rPr lang="fr-FR" sz="1200" dirty="0">
                <a:solidFill>
                  <a:schemeClr val="tx1"/>
                </a:solidFill>
                <a:latin typeface="Gill Sans MT" panose="020B0502020104020203" pitchFamily="34" charset="0"/>
              </a:rPr>
            </a:br>
            <a:r>
              <a:rPr lang="fr-FR" sz="1050" i="1" dirty="0">
                <a:solidFill>
                  <a:schemeClr val="tx1"/>
                </a:solidFill>
                <a:latin typeface="Gill Sans MT" panose="020B0502020104020203" pitchFamily="34" charset="0"/>
              </a:rPr>
              <a:t>Tarif selon praticien</a:t>
            </a:r>
            <a:endParaRPr lang="en-US" sz="1200" i="1" kern="1200" dirty="0">
              <a:solidFill>
                <a:schemeClr val="tx1"/>
              </a:solidFill>
              <a:latin typeface="Gill Sans MT" panose="020B0502020104020203" pitchFamily="34" charset="0"/>
            </a:endParaRPr>
          </a:p>
        </p:txBody>
      </p:sp>
      <p:sp>
        <p:nvSpPr>
          <p:cNvPr id="29" name="Forme libre 28"/>
          <p:cNvSpPr/>
          <p:nvPr/>
        </p:nvSpPr>
        <p:spPr>
          <a:xfrm>
            <a:off x="5157376" y="5817096"/>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200" b="1" dirty="0">
                <a:solidFill>
                  <a:schemeClr val="tx1"/>
                </a:solidFill>
                <a:latin typeface="Gill Sans MT" panose="020B0502020104020203" pitchFamily="34" charset="0"/>
              </a:rPr>
              <a:t>Supervision Groupe</a:t>
            </a:r>
          </a:p>
          <a:p>
            <a:pPr marL="0" lvl="1" algn="ctr" defTabSz="533400">
              <a:spcBef>
                <a:spcPct val="0"/>
              </a:spcBef>
            </a:pPr>
            <a:r>
              <a:rPr lang="fr-FR" sz="1200" dirty="0">
                <a:solidFill>
                  <a:schemeClr val="tx1"/>
                </a:solidFill>
                <a:latin typeface="Gill Sans MT" panose="020B0502020104020203" pitchFamily="34" charset="0"/>
              </a:rPr>
              <a:t>90€ (6h) - 70€ (4h)</a:t>
            </a:r>
          </a:p>
          <a:p>
            <a:pPr marL="0" lvl="1" algn="ctr" defTabSz="533400">
              <a:spcBef>
                <a:spcPct val="0"/>
              </a:spcBef>
            </a:pPr>
            <a:endParaRPr lang="fr-FR" sz="1200" b="1" dirty="0">
              <a:solidFill>
                <a:schemeClr val="tx1"/>
              </a:solidFill>
              <a:latin typeface="Gill Sans MT" panose="020B0502020104020203" pitchFamily="34" charset="0"/>
            </a:endParaRPr>
          </a:p>
          <a:p>
            <a:pPr marL="0" lvl="1" algn="ctr" defTabSz="533400">
              <a:spcBef>
                <a:spcPct val="0"/>
              </a:spcBef>
            </a:pPr>
            <a:r>
              <a:rPr lang="fr-FR" sz="1050" b="1" dirty="0">
                <a:solidFill>
                  <a:schemeClr val="tx1"/>
                </a:solidFill>
                <a:latin typeface="Gill Sans MT" panose="020B0502020104020203" pitchFamily="34" charset="0"/>
              </a:rPr>
              <a:t>Supervision individuelle</a:t>
            </a:r>
            <a:r>
              <a:rPr lang="fr-FR" sz="1200" b="1" dirty="0">
                <a:solidFill>
                  <a:schemeClr val="tx1"/>
                </a:solidFill>
                <a:latin typeface="Gill Sans MT" panose="020B0502020104020203" pitchFamily="34" charset="0"/>
              </a:rPr>
              <a:t/>
            </a:r>
            <a:br>
              <a:rPr lang="fr-FR" sz="1200" b="1" dirty="0">
                <a:solidFill>
                  <a:schemeClr val="tx1"/>
                </a:solidFill>
                <a:latin typeface="Gill Sans MT" panose="020B0502020104020203" pitchFamily="34" charset="0"/>
              </a:rPr>
            </a:br>
            <a:r>
              <a:rPr lang="fr-FR" sz="1050" i="1" dirty="0">
                <a:solidFill>
                  <a:schemeClr val="tx1"/>
                </a:solidFill>
                <a:latin typeface="Gill Sans MT" panose="020B0502020104020203" pitchFamily="34" charset="0"/>
              </a:rPr>
              <a:t>Tarif selon superviseur</a:t>
            </a:r>
            <a:endParaRPr lang="fr-FR" sz="1200" i="1" dirty="0">
              <a:solidFill>
                <a:schemeClr val="tx1"/>
              </a:solidFill>
              <a:latin typeface="Gill Sans MT" panose="020B0502020104020203" pitchFamily="34" charset="0"/>
            </a:endParaRPr>
          </a:p>
        </p:txBody>
      </p:sp>
      <p:sp>
        <p:nvSpPr>
          <p:cNvPr id="30" name="ZoneTexte 29"/>
          <p:cNvSpPr txBox="1"/>
          <p:nvPr/>
        </p:nvSpPr>
        <p:spPr>
          <a:xfrm>
            <a:off x="-1" y="1100281"/>
            <a:ext cx="6858001" cy="615553"/>
          </a:xfrm>
          <a:prstGeom prst="rect">
            <a:avLst/>
          </a:prstGeom>
          <a:noFill/>
        </p:spPr>
        <p:txBody>
          <a:bodyPr wrap="square" rtlCol="0" anchor="ctr">
            <a:spAutoFit/>
          </a:bodyPr>
          <a:lstStyle/>
          <a:p>
            <a:pPr algn="ctr"/>
            <a:r>
              <a:rPr lang="fr-FR" sz="2000" b="1" cap="small" dirty="0">
                <a:latin typeface="Gill Sans MT" panose="020B0502020104020203" pitchFamily="34" charset="0"/>
              </a:rPr>
              <a:t>Paiement par virement mensuel</a:t>
            </a:r>
            <a:endParaRPr lang="fr-FR" sz="1000" i="1" cap="small" dirty="0">
              <a:latin typeface="Gill Sans MT" panose="020B0502020104020203" pitchFamily="34" charset="0"/>
            </a:endParaRPr>
          </a:p>
          <a:p>
            <a:pPr algn="ctr"/>
            <a:r>
              <a:rPr lang="fr-FR" sz="1400" i="1" dirty="0">
                <a:latin typeface="Gill Sans MT" panose="020B0502020104020203" pitchFamily="34" charset="0"/>
              </a:rPr>
              <a:t>Pensez à faire des demandes de prise en charge par les organismes agréés </a:t>
            </a:r>
            <a:r>
              <a:rPr lang="fr-FR" sz="1400" i="1" dirty="0">
                <a:solidFill>
                  <a:srgbClr val="00B0F0"/>
                </a:solidFill>
                <a:latin typeface="Gill Sans MT" panose="020B0502020104020203" pitchFamily="34" charset="0"/>
              </a:rPr>
              <a:t>- cf. page suivante</a:t>
            </a:r>
            <a:endParaRPr lang="en-US" sz="1400" i="1" dirty="0">
              <a:solidFill>
                <a:srgbClr val="00B0F0"/>
              </a:solidFill>
              <a:latin typeface="Gill Sans MT" panose="020B0502020104020203" pitchFamily="34" charset="0"/>
            </a:endParaRPr>
          </a:p>
        </p:txBody>
      </p:sp>
      <p:pic>
        <p:nvPicPr>
          <p:cNvPr id="34" name="Image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026" y="8879160"/>
            <a:ext cx="636678" cy="970264"/>
          </a:xfrm>
          <a:prstGeom prst="rect">
            <a:avLst/>
          </a:prstGeom>
        </p:spPr>
      </p:pic>
      <p:pic>
        <p:nvPicPr>
          <p:cNvPr id="35" name="Imag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01208" y="9057456"/>
            <a:ext cx="1415796" cy="748284"/>
          </a:xfrm>
          <a:prstGeom prst="rect">
            <a:avLst/>
          </a:prstGeom>
        </p:spPr>
      </p:pic>
      <p:sp>
        <p:nvSpPr>
          <p:cNvPr id="38" name="Forme libre 37"/>
          <p:cNvSpPr/>
          <p:nvPr/>
        </p:nvSpPr>
        <p:spPr>
          <a:xfrm>
            <a:off x="-1" y="4377086"/>
            <a:ext cx="1585410" cy="1368000"/>
          </a:xfrm>
          <a:custGeom>
            <a:avLst/>
            <a:gdLst>
              <a:gd name="connsiteX0" fmla="*/ 0 w 2344287"/>
              <a:gd name="connsiteY0" fmla="*/ 0 h 937715"/>
              <a:gd name="connsiteX1" fmla="*/ 2344287 w 2344287"/>
              <a:gd name="connsiteY1" fmla="*/ 0 h 937715"/>
              <a:gd name="connsiteX2" fmla="*/ 2344287 w 2344287"/>
              <a:gd name="connsiteY2" fmla="*/ 937715 h 937715"/>
              <a:gd name="connsiteX3" fmla="*/ 0 w 2344287"/>
              <a:gd name="connsiteY3" fmla="*/ 937715 h 937715"/>
              <a:gd name="connsiteX4" fmla="*/ 0 w 2344287"/>
              <a:gd name="connsiteY4" fmla="*/ 0 h 937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937715">
                <a:moveTo>
                  <a:pt x="0" y="0"/>
                </a:moveTo>
                <a:lnTo>
                  <a:pt x="2344287" y="0"/>
                </a:lnTo>
                <a:lnTo>
                  <a:pt x="2344287" y="937715"/>
                </a:lnTo>
                <a:lnTo>
                  <a:pt x="0" y="937715"/>
                </a:lnTo>
                <a:lnTo>
                  <a:pt x="0" y="0"/>
                </a:lnTo>
                <a:close/>
              </a:path>
            </a:pathLst>
          </a:custGeom>
        </p:spPr>
        <p:style>
          <a:lnRef idx="1">
            <a:schemeClr val="accent5"/>
          </a:lnRef>
          <a:fillRef idx="2">
            <a:schemeClr val="accent5"/>
          </a:fillRef>
          <a:effectRef idx="1">
            <a:schemeClr val="accent5"/>
          </a:effectRef>
          <a:fontRef idx="minor">
            <a:schemeClr val="dk1"/>
          </a:fontRef>
        </p:style>
        <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fr-FR" sz="1200" b="1" kern="1200" dirty="0">
                <a:latin typeface="Gill Sans MT" panose="020B0502020104020203" pitchFamily="34" charset="0"/>
              </a:rPr>
              <a:t>COÛT DES MODULES </a:t>
            </a:r>
            <a:r>
              <a:rPr lang="fr-FR" sz="1200" b="1" dirty="0">
                <a:latin typeface="Gill Sans MT" panose="020B0502020104020203" pitchFamily="34" charset="0"/>
              </a:rPr>
              <a:t>ADDITIONNELS</a:t>
            </a:r>
            <a:endParaRPr lang="en-US" sz="1200" b="1" kern="1200" dirty="0">
              <a:latin typeface="Gill Sans MT" panose="020B0502020104020203" pitchFamily="34" charset="0"/>
            </a:endParaRPr>
          </a:p>
        </p:txBody>
      </p:sp>
      <p:sp>
        <p:nvSpPr>
          <p:cNvPr id="39" name="Forme libre 38"/>
          <p:cNvSpPr/>
          <p:nvPr/>
        </p:nvSpPr>
        <p:spPr>
          <a:xfrm>
            <a:off x="3429184" y="4377087"/>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400" b="1" dirty="0">
                <a:solidFill>
                  <a:schemeClr val="tx1"/>
                </a:solidFill>
                <a:latin typeface="Gill Sans MT" panose="020B0502020104020203" pitchFamily="34" charset="0"/>
              </a:rPr>
              <a:t>2250€</a:t>
            </a:r>
            <a:r>
              <a:rPr lang="fr-FR" sz="1200" b="1" dirty="0">
                <a:solidFill>
                  <a:schemeClr val="tx1"/>
                </a:solidFill>
                <a:latin typeface="Gill Sans MT" panose="020B0502020104020203" pitchFamily="34" charset="0"/>
              </a:rPr>
              <a:t/>
            </a:r>
            <a:br>
              <a:rPr lang="fr-FR" sz="1200" b="1" dirty="0">
                <a:solidFill>
                  <a:schemeClr val="tx1"/>
                </a:solidFill>
                <a:latin typeface="Gill Sans MT" panose="020B0502020104020203" pitchFamily="34" charset="0"/>
              </a:rPr>
            </a:br>
            <a:r>
              <a:rPr lang="fr-FR" sz="1200" b="1" dirty="0">
                <a:solidFill>
                  <a:schemeClr val="tx1"/>
                </a:solidFill>
                <a:latin typeface="Gill Sans MT" panose="020B0502020104020203" pitchFamily="34" charset="0"/>
              </a:rPr>
              <a:t>Psychopathologie</a:t>
            </a:r>
          </a:p>
          <a:p>
            <a:pPr marL="0" lvl="1" algn="ctr" defTabSz="533400">
              <a:spcBef>
                <a:spcPct val="0"/>
              </a:spcBef>
            </a:pPr>
            <a:r>
              <a:rPr lang="fr-FR" sz="1200" dirty="0">
                <a:solidFill>
                  <a:schemeClr val="tx1"/>
                </a:solidFill>
                <a:latin typeface="Gill Sans MT" panose="020B0502020104020203" pitchFamily="34" charset="0"/>
              </a:rPr>
              <a:t>5 modules x 250€</a:t>
            </a:r>
          </a:p>
          <a:p>
            <a:pPr marL="0" lvl="1" algn="ctr" defTabSz="533400">
              <a:spcBef>
                <a:spcPts val="300"/>
              </a:spcBef>
            </a:pPr>
            <a:r>
              <a:rPr lang="fr-FR" sz="1200" b="1" dirty="0">
                <a:solidFill>
                  <a:schemeClr val="tx1"/>
                </a:solidFill>
                <a:latin typeface="Gill Sans MT" panose="020B0502020104020203" pitchFamily="34" charset="0"/>
              </a:rPr>
              <a:t>A la carte</a:t>
            </a:r>
          </a:p>
          <a:p>
            <a:pPr marL="0" lvl="1" algn="ctr" defTabSz="533400">
              <a:spcBef>
                <a:spcPct val="0"/>
              </a:spcBef>
            </a:pPr>
            <a:r>
              <a:rPr lang="fr-FR" sz="1200" dirty="0">
                <a:solidFill>
                  <a:schemeClr val="tx1"/>
                </a:solidFill>
                <a:latin typeface="Gill Sans MT" panose="020B0502020104020203" pitchFamily="34" charset="0"/>
              </a:rPr>
              <a:t>4 modules x 250€</a:t>
            </a:r>
          </a:p>
        </p:txBody>
      </p:sp>
      <p:sp>
        <p:nvSpPr>
          <p:cNvPr id="40" name="Forme libre 39"/>
          <p:cNvSpPr/>
          <p:nvPr/>
        </p:nvSpPr>
        <p:spPr>
          <a:xfrm>
            <a:off x="5147065" y="4377088"/>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200" b="1" dirty="0">
                <a:solidFill>
                  <a:schemeClr val="tx1"/>
                </a:solidFill>
                <a:latin typeface="Gill Sans MT" panose="020B0502020104020203" pitchFamily="34" charset="0"/>
              </a:rPr>
              <a:t>F</a:t>
            </a:r>
            <a:r>
              <a:rPr lang="fr-FR" sz="1200" b="1" kern="1200" dirty="0">
                <a:solidFill>
                  <a:schemeClr val="tx1"/>
                </a:solidFill>
                <a:latin typeface="Gill Sans MT" panose="020B0502020104020203" pitchFamily="34" charset="0"/>
              </a:rPr>
              <a:t>ormation Continue</a:t>
            </a:r>
          </a:p>
          <a:p>
            <a:pPr marL="0" lvl="1" algn="ctr" defTabSz="533400">
              <a:spcBef>
                <a:spcPct val="0"/>
              </a:spcBef>
            </a:pPr>
            <a:r>
              <a:rPr lang="fr-FR" sz="1200" b="1" dirty="0">
                <a:solidFill>
                  <a:schemeClr val="tx1"/>
                </a:solidFill>
                <a:latin typeface="Gill Sans MT" panose="020B0502020104020203" pitchFamily="34" charset="0"/>
              </a:rPr>
              <a:t>EREL</a:t>
            </a:r>
          </a:p>
          <a:p>
            <a:pPr marL="0" lvl="1" algn="ctr" defTabSz="533400">
              <a:spcBef>
                <a:spcPct val="0"/>
              </a:spcBef>
            </a:pPr>
            <a:r>
              <a:rPr lang="fr-FR" sz="1200" dirty="0">
                <a:solidFill>
                  <a:schemeClr val="tx1"/>
                </a:solidFill>
                <a:latin typeface="Gill Sans MT" panose="020B0502020104020203" pitchFamily="34" charset="0"/>
              </a:rPr>
              <a:t>Modules de 2 jours</a:t>
            </a:r>
          </a:p>
          <a:p>
            <a:pPr marL="0" lvl="1" algn="ctr" defTabSz="533400">
              <a:spcBef>
                <a:spcPct val="0"/>
              </a:spcBef>
            </a:pPr>
            <a:r>
              <a:rPr lang="fr-FR" sz="1400" b="1" kern="1200" dirty="0">
                <a:solidFill>
                  <a:schemeClr val="tx1"/>
                </a:solidFill>
                <a:latin typeface="Gill Sans MT" panose="020B0502020104020203" pitchFamily="34" charset="0"/>
              </a:rPr>
              <a:t>250€</a:t>
            </a:r>
            <a:endParaRPr lang="en-US" sz="1400" b="1" kern="1200" dirty="0">
              <a:solidFill>
                <a:schemeClr val="tx1"/>
              </a:solidFill>
              <a:latin typeface="Gill Sans MT" panose="020B0502020104020203" pitchFamily="34" charset="0"/>
            </a:endParaRPr>
          </a:p>
        </p:txBody>
      </p:sp>
      <p:sp>
        <p:nvSpPr>
          <p:cNvPr id="41" name="Forme libre 40"/>
          <p:cNvSpPr/>
          <p:nvPr/>
        </p:nvSpPr>
        <p:spPr>
          <a:xfrm>
            <a:off x="1700992" y="4377088"/>
            <a:ext cx="1656000" cy="1368000"/>
          </a:xfrm>
          <a:custGeom>
            <a:avLst/>
            <a:gdLst>
              <a:gd name="connsiteX0" fmla="*/ 0 w 2344287"/>
              <a:gd name="connsiteY0" fmla="*/ 0 h 2854800"/>
              <a:gd name="connsiteX1" fmla="*/ 2344287 w 2344287"/>
              <a:gd name="connsiteY1" fmla="*/ 0 h 2854800"/>
              <a:gd name="connsiteX2" fmla="*/ 2344287 w 2344287"/>
              <a:gd name="connsiteY2" fmla="*/ 2854800 h 2854800"/>
              <a:gd name="connsiteX3" fmla="*/ 0 w 2344287"/>
              <a:gd name="connsiteY3" fmla="*/ 2854800 h 2854800"/>
              <a:gd name="connsiteX4" fmla="*/ 0 w 2344287"/>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287" h="2854800">
                <a:moveTo>
                  <a:pt x="0" y="0"/>
                </a:moveTo>
                <a:lnTo>
                  <a:pt x="2344287" y="0"/>
                </a:lnTo>
                <a:lnTo>
                  <a:pt x="2344287" y="2854800"/>
                </a:lnTo>
                <a:lnTo>
                  <a:pt x="0" y="2854800"/>
                </a:lnTo>
                <a:lnTo>
                  <a:pt x="0" y="0"/>
                </a:lnTo>
                <a:close/>
              </a:path>
            </a:pathLst>
          </a:custGeom>
          <a:solidFill>
            <a:schemeClr val="bg1"/>
          </a:solidFill>
        </p:spPr>
        <p:style>
          <a:lnRef idx="1">
            <a:schemeClr val="accent5"/>
          </a:lnRef>
          <a:fillRef idx="2">
            <a:schemeClr val="accent5"/>
          </a:fillRef>
          <a:effectRef idx="1">
            <a:schemeClr val="accent5"/>
          </a:effectRef>
          <a:fontRef idx="minor">
            <a:schemeClr val="dk1"/>
          </a:fontRef>
        </p:style>
        <p:txBody>
          <a:bodyPr spcFirstLastPara="0" vert="horz" wrap="square" lIns="64008" tIns="64008" rIns="85344" bIns="96012" numCol="1" spcCol="1270" anchor="ctr" anchorCtr="0">
            <a:noAutofit/>
          </a:bodyPr>
          <a:lstStyle/>
          <a:p>
            <a:pPr marL="0" lvl="1" algn="ctr" defTabSz="533400">
              <a:spcBef>
                <a:spcPct val="0"/>
              </a:spcBef>
            </a:pPr>
            <a:r>
              <a:rPr lang="fr-FR" sz="1200" b="1" dirty="0">
                <a:solidFill>
                  <a:schemeClr val="tx1"/>
                </a:solidFill>
                <a:latin typeface="Gill Sans MT" panose="020B0502020104020203" pitchFamily="34" charset="0"/>
              </a:rPr>
              <a:t>F</a:t>
            </a:r>
            <a:r>
              <a:rPr lang="fr-FR" sz="1200" b="1" kern="1200" dirty="0">
                <a:solidFill>
                  <a:schemeClr val="tx1"/>
                </a:solidFill>
                <a:latin typeface="Gill Sans MT" panose="020B0502020104020203" pitchFamily="34" charset="0"/>
              </a:rPr>
              <a:t>ormation Continue</a:t>
            </a:r>
          </a:p>
          <a:p>
            <a:pPr marL="0" lvl="1" algn="ctr" defTabSz="533400">
              <a:spcBef>
                <a:spcPct val="0"/>
              </a:spcBef>
            </a:pPr>
            <a:r>
              <a:rPr lang="fr-FR" sz="1200" b="1" dirty="0">
                <a:solidFill>
                  <a:schemeClr val="tx1"/>
                </a:solidFill>
                <a:latin typeface="Gill Sans MT" panose="020B0502020104020203" pitchFamily="34" charset="0"/>
              </a:rPr>
              <a:t>EREL</a:t>
            </a:r>
          </a:p>
          <a:p>
            <a:pPr marL="0" lvl="1" algn="ctr" defTabSz="533400">
              <a:spcBef>
                <a:spcPct val="0"/>
              </a:spcBef>
            </a:pPr>
            <a:r>
              <a:rPr lang="fr-FR" sz="1200" dirty="0">
                <a:solidFill>
                  <a:schemeClr val="tx1"/>
                </a:solidFill>
                <a:latin typeface="Gill Sans MT" panose="020B0502020104020203" pitchFamily="34" charset="0"/>
              </a:rPr>
              <a:t>Modules de 2 jours</a:t>
            </a:r>
          </a:p>
          <a:p>
            <a:pPr marL="0" lvl="1" algn="ctr" defTabSz="533400">
              <a:spcBef>
                <a:spcPct val="0"/>
              </a:spcBef>
            </a:pPr>
            <a:r>
              <a:rPr lang="fr-FR" sz="1400" b="1" kern="1200" dirty="0">
                <a:solidFill>
                  <a:schemeClr val="tx1"/>
                </a:solidFill>
                <a:latin typeface="Gill Sans MT" panose="020B0502020104020203" pitchFamily="34" charset="0"/>
              </a:rPr>
              <a:t>250€</a:t>
            </a:r>
            <a:endParaRPr lang="en-US" sz="1400" b="1" kern="1200" dirty="0">
              <a:solidFill>
                <a:schemeClr val="tx1"/>
              </a:solidFill>
              <a:latin typeface="Gill Sans MT" panose="020B0502020104020203" pitchFamily="34" charset="0"/>
            </a:endParaRPr>
          </a:p>
        </p:txBody>
      </p:sp>
      <p:sp>
        <p:nvSpPr>
          <p:cNvPr id="3" name="Flèche vers le bas 2"/>
          <p:cNvSpPr/>
          <p:nvPr/>
        </p:nvSpPr>
        <p:spPr>
          <a:xfrm>
            <a:off x="4005156" y="3049512"/>
            <a:ext cx="504056" cy="1152128"/>
          </a:xfrm>
          <a:prstGeom prst="downArrow">
            <a:avLst/>
          </a:prstGeom>
          <a:solidFill>
            <a:schemeClr val="bg1"/>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2" name="Flèche vers le bas 41"/>
          <p:cNvSpPr/>
          <p:nvPr/>
        </p:nvSpPr>
        <p:spPr>
          <a:xfrm>
            <a:off x="5723037" y="3049512"/>
            <a:ext cx="504056" cy="1152128"/>
          </a:xfrm>
          <a:prstGeom prst="downArrow">
            <a:avLst/>
          </a:prstGeom>
          <a:solidFill>
            <a:schemeClr val="bg1"/>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 name="ZoneTexte 1"/>
          <p:cNvSpPr txBox="1"/>
          <p:nvPr/>
        </p:nvSpPr>
        <p:spPr>
          <a:xfrm>
            <a:off x="819040" y="8671257"/>
            <a:ext cx="5346264" cy="584775"/>
          </a:xfrm>
          <a:prstGeom prst="rect">
            <a:avLst/>
          </a:prstGeom>
          <a:noFill/>
        </p:spPr>
        <p:txBody>
          <a:bodyPr wrap="square" rtlCol="0">
            <a:spAutoFit/>
          </a:bodyPr>
          <a:lstStyle/>
          <a:p>
            <a:pPr algn="ctr"/>
            <a:r>
              <a:rPr lang="fr-FR" sz="800" i="1" dirty="0">
                <a:latin typeface="Gill Sans MT" panose="020B0502020104020203" pitchFamily="34" charset="0"/>
              </a:rPr>
              <a:t>(*) Supervision de groupe EREL avec superviseur agréé par l’ADREL</a:t>
            </a:r>
          </a:p>
          <a:p>
            <a:pPr algn="ctr"/>
            <a:r>
              <a:rPr lang="fr-FR" sz="800" i="1" dirty="0">
                <a:latin typeface="Gill Sans MT" panose="020B0502020104020203" pitchFamily="34" charset="0"/>
              </a:rPr>
              <a:t>(**) La cotisation permet votre référencement sur le site, votre participation et vote à l’AG, </a:t>
            </a:r>
            <a:br>
              <a:rPr lang="fr-FR" sz="800" i="1" dirty="0">
                <a:latin typeface="Gill Sans MT" panose="020B0502020104020203" pitchFamily="34" charset="0"/>
              </a:rPr>
            </a:br>
            <a:r>
              <a:rPr lang="fr-FR" sz="800" i="1" dirty="0">
                <a:latin typeface="Gill Sans MT" panose="020B0502020104020203" pitchFamily="34" charset="0"/>
              </a:rPr>
              <a:t>la réception des newsletters de l’ADREL.</a:t>
            </a:r>
          </a:p>
          <a:p>
            <a:pPr algn="ctr"/>
            <a:r>
              <a:rPr lang="fr-FR" sz="800" b="1" i="1" dirty="0">
                <a:solidFill>
                  <a:schemeClr val="accent5">
                    <a:lumMod val="75000"/>
                  </a:schemeClr>
                </a:solidFill>
                <a:latin typeface="Gill Sans MT" panose="020B0502020104020203" pitchFamily="34" charset="0"/>
              </a:rPr>
              <a:t>Nota : ce document n’est pas contractuel, les tarifs mentionnés peuvent être révisés.</a:t>
            </a:r>
          </a:p>
        </p:txBody>
      </p:sp>
      <p:sp>
        <p:nvSpPr>
          <p:cNvPr id="31" name="Rectangle 3"/>
          <p:cNvSpPr>
            <a:spLocks noChangeArrowheads="1"/>
          </p:cNvSpPr>
          <p:nvPr/>
        </p:nvSpPr>
        <p:spPr bwMode="auto">
          <a:xfrm>
            <a:off x="692696" y="9417496"/>
            <a:ext cx="3421129"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A</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ssociation pour le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D</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éveloppement du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R</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êve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É</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veillé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L</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ibre</a:t>
            </a:r>
            <a:b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br>
            <a:r>
              <a:rPr kumimoji="0" lang="fr-FR" altLang="en-US" sz="700" b="0" i="1"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Organisme Membre de la Fédération Française de Psychothérapie et de Psychanalyse (FF2P)</a:t>
            </a:r>
            <a:endParaRPr kumimoji="0" lang="en-US" altLang="en-US" sz="700" b="0" i="1" u="none" strike="noStrike" cap="none" normalizeH="0" baseline="0" dirty="0">
              <a:ln>
                <a:noFill/>
              </a:ln>
              <a:solidFill>
                <a:schemeClr val="tx1"/>
              </a:solidFill>
              <a:effectLst/>
              <a:latin typeface="Gill Sans MT" panose="020B0502020104020203"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altLang="en-US" sz="700" b="0" i="0"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Siret : 420 028 755 00031 – APE : 9499Z – Organisme de Formation N° 52 44 04351 44</a:t>
            </a:r>
            <a:endParaRPr kumimoji="0" lang="fr-FR" altLang="en-US" sz="700" b="0" i="0" u="none" strike="noStrike" cap="none" normalizeH="0" baseline="0" dirty="0">
              <a:ln>
                <a:noFill/>
              </a:ln>
              <a:solidFill>
                <a:schemeClr val="tx1"/>
              </a:solidFill>
              <a:effectLst/>
              <a:latin typeface="Gill Sans MT" panose="020B0502020104020203" pitchFamily="34" charset="0"/>
            </a:endParaRPr>
          </a:p>
        </p:txBody>
      </p:sp>
    </p:spTree>
    <p:extLst>
      <p:ext uri="{BB962C8B-B14F-4D97-AF65-F5344CB8AC3E}">
        <p14:creationId xmlns:p14="http://schemas.microsoft.com/office/powerpoint/2010/main" val="352562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D11B25-F88D-4520-BE05-CA22F7E8F4A7}"/>
              </a:ext>
            </a:extLst>
          </p:cNvPr>
          <p:cNvSpPr/>
          <p:nvPr/>
        </p:nvSpPr>
        <p:spPr>
          <a:xfrm>
            <a:off x="260648" y="344488"/>
            <a:ext cx="6336704" cy="648072"/>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id="{32879DCA-A39A-4216-96B9-783E82A3EB9F}"/>
              </a:ext>
            </a:extLst>
          </p:cNvPr>
          <p:cNvSpPr txBox="1"/>
          <p:nvPr/>
        </p:nvSpPr>
        <p:spPr>
          <a:xfrm>
            <a:off x="476672" y="437691"/>
            <a:ext cx="9937104" cy="461665"/>
          </a:xfrm>
          <a:prstGeom prst="rect">
            <a:avLst/>
          </a:prstGeom>
          <a:noFill/>
        </p:spPr>
        <p:txBody>
          <a:bodyPr wrap="square" rtlCol="0">
            <a:spAutoFit/>
          </a:bodyPr>
          <a:lstStyle/>
          <a:p>
            <a:r>
              <a:rPr lang="fr-FR" sz="2400" dirty="0">
                <a:solidFill>
                  <a:srgbClr val="00B0F0"/>
                </a:solidFill>
              </a:rPr>
              <a:t>Quelles aides pour financer votre formation ?</a:t>
            </a:r>
          </a:p>
        </p:txBody>
      </p:sp>
      <p:sp>
        <p:nvSpPr>
          <p:cNvPr id="4" name="Rectangle 3">
            <a:extLst>
              <a:ext uri="{FF2B5EF4-FFF2-40B4-BE49-F238E27FC236}">
                <a16:creationId xmlns:a16="http://schemas.microsoft.com/office/drawing/2014/main" id="{35FF9865-9B79-41E9-92DF-A0453C457A1F}"/>
              </a:ext>
            </a:extLst>
          </p:cNvPr>
          <p:cNvSpPr/>
          <p:nvPr/>
        </p:nvSpPr>
        <p:spPr>
          <a:xfrm>
            <a:off x="692696" y="1064568"/>
            <a:ext cx="6336704" cy="276999"/>
          </a:xfrm>
          <a:prstGeom prst="rect">
            <a:avLst/>
          </a:prstGeom>
        </p:spPr>
        <p:txBody>
          <a:bodyPr wrap="square">
            <a:spAutoFit/>
          </a:bodyPr>
          <a:lstStyle/>
          <a:p>
            <a:r>
              <a:rPr lang="fr-FR" sz="1200" dirty="0">
                <a:solidFill>
                  <a:srgbClr val="444444"/>
                </a:solidFill>
                <a:latin typeface="Gill Sans MT" panose="020B0502020104020203" pitchFamily="34" charset="0"/>
              </a:rPr>
              <a:t>Les différentes options pour financer votre formation dépendent de votre statut actuel</a:t>
            </a:r>
            <a:endParaRPr lang="fr-FR" sz="1200" dirty="0">
              <a:latin typeface="Gill Sans MT" panose="020B0502020104020203" pitchFamily="34" charset="0"/>
            </a:endParaRPr>
          </a:p>
        </p:txBody>
      </p:sp>
      <p:sp>
        <p:nvSpPr>
          <p:cNvPr id="5" name="Rectangle 4">
            <a:extLst>
              <a:ext uri="{FF2B5EF4-FFF2-40B4-BE49-F238E27FC236}">
                <a16:creationId xmlns:a16="http://schemas.microsoft.com/office/drawing/2014/main" id="{593E277A-49D1-48C4-9E6E-14D63E1D2386}"/>
              </a:ext>
            </a:extLst>
          </p:cNvPr>
          <p:cNvSpPr/>
          <p:nvPr/>
        </p:nvSpPr>
        <p:spPr>
          <a:xfrm>
            <a:off x="764704" y="7833320"/>
            <a:ext cx="4747631" cy="1261884"/>
          </a:xfrm>
          <a:prstGeom prst="rect">
            <a:avLst/>
          </a:prstGeom>
        </p:spPr>
        <p:txBody>
          <a:bodyPr wrap="square">
            <a:spAutoFit/>
          </a:bodyPr>
          <a:lstStyle/>
          <a:p>
            <a:r>
              <a:rPr lang="fr-FR" sz="1600" b="1" dirty="0">
                <a:solidFill>
                  <a:srgbClr val="00B0F0"/>
                </a:solidFill>
                <a:latin typeface="Gill Sans MT" panose="020B0502020104020203" pitchFamily="34" charset="0"/>
              </a:rPr>
              <a:t>Travailleur indépendant ou profession libérale</a:t>
            </a:r>
          </a:p>
          <a:p>
            <a:r>
              <a:rPr lang="fr-FR" sz="1200" dirty="0">
                <a:solidFill>
                  <a:srgbClr val="444444"/>
                </a:solidFill>
                <a:latin typeface="Gill Sans MT" panose="020B0502020104020203" pitchFamily="34" charset="0"/>
              </a:rPr>
              <a:t>Le FIFPL (Fonds interprofessionnel de formation des professionnels libéraux) peut prendre en charge une partie de votre formation.</a:t>
            </a:r>
          </a:p>
          <a:p>
            <a:endParaRPr lang="fr-FR" sz="1200" dirty="0">
              <a:solidFill>
                <a:srgbClr val="444444"/>
              </a:solidFill>
              <a:latin typeface="Gill Sans MT" panose="020B0502020104020203" pitchFamily="34" charset="0"/>
            </a:endParaRPr>
          </a:p>
          <a:p>
            <a:r>
              <a:rPr lang="fr-FR" sz="1200" b="1" dirty="0">
                <a:solidFill>
                  <a:srgbClr val="444444"/>
                </a:solidFill>
                <a:latin typeface="Gill Sans MT" panose="020B0502020104020203" pitchFamily="34" charset="0"/>
              </a:rPr>
              <a:t>En savoir plus</a:t>
            </a:r>
          </a:p>
          <a:p>
            <a:r>
              <a:rPr lang="fr-FR" sz="1200" dirty="0">
                <a:solidFill>
                  <a:srgbClr val="444444"/>
                </a:solidFill>
                <a:latin typeface="Gill Sans MT" panose="020B0502020104020203" pitchFamily="34" charset="0"/>
                <a:hlinkClick r:id="rId2"/>
              </a:rPr>
              <a:t>fifpl.fr</a:t>
            </a:r>
            <a:endParaRPr lang="fr-FR" sz="1200" dirty="0">
              <a:solidFill>
                <a:srgbClr val="444444"/>
              </a:solidFill>
              <a:latin typeface="Gill Sans MT" panose="020B0502020104020203" pitchFamily="34" charset="0"/>
            </a:endParaRPr>
          </a:p>
        </p:txBody>
      </p:sp>
      <p:sp>
        <p:nvSpPr>
          <p:cNvPr id="6" name="Rectangle 5">
            <a:extLst>
              <a:ext uri="{FF2B5EF4-FFF2-40B4-BE49-F238E27FC236}">
                <a16:creationId xmlns:a16="http://schemas.microsoft.com/office/drawing/2014/main" id="{44A20BCC-0BB2-4189-934E-CBD6B0D15808}"/>
              </a:ext>
            </a:extLst>
          </p:cNvPr>
          <p:cNvSpPr/>
          <p:nvPr/>
        </p:nvSpPr>
        <p:spPr>
          <a:xfrm>
            <a:off x="1570484" y="5889104"/>
            <a:ext cx="4810844" cy="1815882"/>
          </a:xfrm>
          <a:prstGeom prst="rect">
            <a:avLst/>
          </a:prstGeom>
        </p:spPr>
        <p:txBody>
          <a:bodyPr wrap="square">
            <a:spAutoFit/>
          </a:bodyPr>
          <a:lstStyle/>
          <a:p>
            <a:r>
              <a:rPr lang="fr-FR" sz="1600" b="1" dirty="0">
                <a:solidFill>
                  <a:srgbClr val="00B0F0"/>
                </a:solidFill>
                <a:latin typeface="Gill Sans MT" panose="020B0502020104020203" pitchFamily="34" charset="0"/>
              </a:rPr>
              <a:t>Profession libérale</a:t>
            </a:r>
            <a:endParaRPr lang="fr-FR" sz="1600" dirty="0">
              <a:solidFill>
                <a:srgbClr val="444444"/>
              </a:solidFill>
              <a:latin typeface="Gill Sans MT" panose="020B0502020104020203" pitchFamily="34" charset="0"/>
            </a:endParaRPr>
          </a:p>
          <a:p>
            <a:r>
              <a:rPr lang="fr-FR" sz="1200" dirty="0">
                <a:solidFill>
                  <a:srgbClr val="444444"/>
                </a:solidFill>
                <a:latin typeface="Gill Sans MT" panose="020B0502020104020203" pitchFamily="34" charset="0"/>
              </a:rPr>
              <a:t>L’entreprise bénéficie d’un crédit d’impôt au titre des dépenses de formation engagées au profit de son/ses dirigeants. Toute entreprise peut en bénéficier, quelles que soient son activité et sa forme juridique, dès lors qu’elle est imposée selon un régime réel d’imposition, ce qui exclut de fait les micro-entreprises et les auto-entrepreneurs.</a:t>
            </a:r>
          </a:p>
          <a:p>
            <a:endParaRPr lang="fr-FR" sz="1200" b="1" dirty="0">
              <a:solidFill>
                <a:srgbClr val="FF0000"/>
              </a:solidFill>
              <a:latin typeface="Gill Sans MT" panose="020B0502020104020203" pitchFamily="34" charset="0"/>
            </a:endParaRPr>
          </a:p>
          <a:p>
            <a:r>
              <a:rPr lang="fr-FR" sz="1200" b="1" dirty="0">
                <a:solidFill>
                  <a:srgbClr val="444444"/>
                </a:solidFill>
                <a:latin typeface="Gill Sans MT" panose="020B0502020104020203" pitchFamily="34" charset="0"/>
              </a:rPr>
              <a:t>En savoir plus</a:t>
            </a:r>
          </a:p>
          <a:p>
            <a:r>
              <a:rPr lang="fr-FR" sz="1200" dirty="0">
                <a:latin typeface="Gill Sans MT" panose="020B0502020104020203" pitchFamily="34" charset="0"/>
                <a:hlinkClick r:id="rId3"/>
              </a:rPr>
              <a:t>https://www.service-public.fr/professionnels-entreprises/vosdroits/</a:t>
            </a:r>
            <a:endParaRPr lang="fr-FR" sz="1200" dirty="0">
              <a:latin typeface="Gill Sans MT" panose="020B0502020104020203" pitchFamily="34" charset="0"/>
            </a:endParaRPr>
          </a:p>
        </p:txBody>
      </p:sp>
      <p:sp>
        <p:nvSpPr>
          <p:cNvPr id="7" name="Rectangle 6">
            <a:extLst>
              <a:ext uri="{FF2B5EF4-FFF2-40B4-BE49-F238E27FC236}">
                <a16:creationId xmlns:a16="http://schemas.microsoft.com/office/drawing/2014/main" id="{7D82960C-7F03-4136-B16B-954217A23393}"/>
              </a:ext>
            </a:extLst>
          </p:cNvPr>
          <p:cNvSpPr/>
          <p:nvPr/>
        </p:nvSpPr>
        <p:spPr>
          <a:xfrm>
            <a:off x="260648" y="3512840"/>
            <a:ext cx="5139166" cy="2000548"/>
          </a:xfrm>
          <a:prstGeom prst="rect">
            <a:avLst/>
          </a:prstGeom>
        </p:spPr>
        <p:txBody>
          <a:bodyPr wrap="square">
            <a:spAutoFit/>
          </a:bodyPr>
          <a:lstStyle/>
          <a:p>
            <a:r>
              <a:rPr lang="fr-FR" sz="1600" b="1" dirty="0">
                <a:solidFill>
                  <a:srgbClr val="00B0F0"/>
                </a:solidFill>
                <a:latin typeface="Gill Sans MT" panose="020B0502020104020203" pitchFamily="34" charset="0"/>
              </a:rPr>
              <a:t>Salarié</a:t>
            </a:r>
            <a:r>
              <a:rPr lang="fr-FR" sz="1200" dirty="0">
                <a:solidFill>
                  <a:srgbClr val="00B0F0"/>
                </a:solidFill>
                <a:latin typeface="Gill Sans MT" panose="020B0502020104020203" pitchFamily="34" charset="0"/>
              </a:rPr>
              <a:t> : </a:t>
            </a:r>
            <a:r>
              <a:rPr lang="fr-FR" sz="1200" b="1" dirty="0">
                <a:solidFill>
                  <a:srgbClr val="00B0F0"/>
                </a:solidFill>
                <a:latin typeface="Gill Sans MT" panose="020B0502020104020203" pitchFamily="34" charset="0"/>
              </a:rPr>
              <a:t>le plan de formation </a:t>
            </a:r>
            <a:endParaRPr lang="fr-FR" sz="1200" b="1" dirty="0">
              <a:solidFill>
                <a:srgbClr val="444444"/>
              </a:solidFill>
              <a:latin typeface="Gill Sans MT" panose="020B0502020104020203" pitchFamily="34" charset="0"/>
            </a:endParaRPr>
          </a:p>
          <a:p>
            <a:r>
              <a:rPr lang="fr-FR" sz="1200" dirty="0">
                <a:solidFill>
                  <a:srgbClr val="444444"/>
                </a:solidFill>
                <a:latin typeface="Gill Sans MT" panose="020B0502020104020203" pitchFamily="34" charset="0"/>
              </a:rPr>
              <a:t>Votre employeur seul décide de son contenu, du budget alloué et des salariés qui en bénéficient. </a:t>
            </a:r>
          </a:p>
          <a:p>
            <a:r>
              <a:rPr lang="fr-FR" sz="1200" dirty="0">
                <a:solidFill>
                  <a:srgbClr val="444444"/>
                </a:solidFill>
                <a:latin typeface="Gill Sans MT" panose="020B0502020104020203" pitchFamily="34" charset="0"/>
              </a:rPr>
              <a:t>Prendre contact avec son employeur afin de déterminer avec lui les possibilités de prise en charge dans le cadre du plan de formation de l’entreprise. Le plus souvent, sont prises en charge, les formations qui sont proches de la stratégie actuelle de l’entreprise. </a:t>
            </a:r>
          </a:p>
          <a:p>
            <a:endParaRPr lang="fr-FR" sz="1200" dirty="0">
              <a:solidFill>
                <a:srgbClr val="444444"/>
              </a:solidFill>
              <a:latin typeface="Gill Sans MT" panose="020B0502020104020203" pitchFamily="34" charset="0"/>
            </a:endParaRPr>
          </a:p>
          <a:p>
            <a:r>
              <a:rPr lang="fr-FR" sz="1200" b="1" dirty="0">
                <a:solidFill>
                  <a:srgbClr val="444444"/>
                </a:solidFill>
                <a:latin typeface="Gill Sans MT" panose="020B0502020104020203" pitchFamily="34" charset="0"/>
              </a:rPr>
              <a:t>En savoir plus</a:t>
            </a:r>
          </a:p>
          <a:p>
            <a:r>
              <a:rPr lang="fr-FR" sz="1200" dirty="0">
                <a:solidFill>
                  <a:srgbClr val="444444"/>
                </a:solidFill>
                <a:latin typeface="Gill Sans MT" panose="020B0502020104020203" pitchFamily="34" charset="0"/>
                <a:hlinkClick r:id="rId4"/>
              </a:rPr>
              <a:t>https://www.service-public.fr/particuliers/vosdroits/F14039</a:t>
            </a:r>
            <a:endParaRPr lang="fr-FR" sz="1200" dirty="0">
              <a:latin typeface="Gill Sans MT" panose="020B0502020104020203" pitchFamily="34" charset="0"/>
            </a:endParaRPr>
          </a:p>
        </p:txBody>
      </p:sp>
      <p:sp>
        <p:nvSpPr>
          <p:cNvPr id="8" name="Rectangle 7">
            <a:extLst>
              <a:ext uri="{FF2B5EF4-FFF2-40B4-BE49-F238E27FC236}">
                <a16:creationId xmlns:a16="http://schemas.microsoft.com/office/drawing/2014/main" id="{499C14FF-83E3-4134-B871-DE321856ACB7}"/>
              </a:ext>
            </a:extLst>
          </p:cNvPr>
          <p:cNvSpPr/>
          <p:nvPr/>
        </p:nvSpPr>
        <p:spPr>
          <a:xfrm>
            <a:off x="1992030" y="1543070"/>
            <a:ext cx="4821346" cy="2000548"/>
          </a:xfrm>
          <a:prstGeom prst="rect">
            <a:avLst/>
          </a:prstGeom>
        </p:spPr>
        <p:txBody>
          <a:bodyPr wrap="square">
            <a:spAutoFit/>
          </a:bodyPr>
          <a:lstStyle/>
          <a:p>
            <a:r>
              <a:rPr lang="fr-FR" sz="1600" b="1" dirty="0">
                <a:solidFill>
                  <a:srgbClr val="00B0F0"/>
                </a:solidFill>
                <a:latin typeface="Gill Sans MT" panose="020B0502020104020203" pitchFamily="34" charset="0"/>
              </a:rPr>
              <a:t>Demandeur d’emploi</a:t>
            </a:r>
            <a:endParaRPr lang="fr-FR" sz="1600" dirty="0">
              <a:solidFill>
                <a:srgbClr val="444444"/>
              </a:solidFill>
              <a:latin typeface="Gill Sans MT" panose="020B0502020104020203" pitchFamily="34" charset="0"/>
            </a:endParaRPr>
          </a:p>
          <a:p>
            <a:r>
              <a:rPr lang="fr-FR" sz="1200" dirty="0">
                <a:solidFill>
                  <a:srgbClr val="444444"/>
                </a:solidFill>
                <a:latin typeface="Gill Sans MT" panose="020B0502020104020203" pitchFamily="34" charset="0"/>
              </a:rPr>
              <a:t>Si vous êtes demandeur d’emploi, vous pouvez bénéficier d’une formation afin d’acquérir des compétences complémentaires ou d’apprendre un nouveau métier. Les dossiers sont à monter au cas par cas, avec Pôle Emploi, ou dans le cadre des dispositifs du programme régional de formation ou du chèque Formation. </a:t>
            </a:r>
          </a:p>
          <a:p>
            <a:endParaRPr lang="fr-FR" sz="1200" dirty="0">
              <a:solidFill>
                <a:srgbClr val="444444"/>
              </a:solidFill>
              <a:latin typeface="Gill Sans MT" panose="020B0502020104020203" pitchFamily="34" charset="0"/>
            </a:endParaRPr>
          </a:p>
          <a:p>
            <a:r>
              <a:rPr lang="fr-FR" sz="1200" b="1" dirty="0">
                <a:solidFill>
                  <a:srgbClr val="444444"/>
                </a:solidFill>
                <a:latin typeface="Gill Sans MT" panose="020B0502020104020203" pitchFamily="34" charset="0"/>
              </a:rPr>
              <a:t>En savoir plus</a:t>
            </a:r>
          </a:p>
          <a:p>
            <a:r>
              <a:rPr lang="fr-FR" sz="1200" dirty="0">
                <a:solidFill>
                  <a:srgbClr val="444444"/>
                </a:solidFill>
                <a:latin typeface="Gill Sans MT" panose="020B0502020104020203" pitchFamily="34" charset="0"/>
                <a:hlinkClick r:id="rId5"/>
              </a:rPr>
              <a:t>https://www.pole-emploi.fr/candidat/l-aide-individuelle-a-la-formation-aif</a:t>
            </a:r>
            <a:endParaRPr lang="fr-FR" sz="1200" dirty="0">
              <a:solidFill>
                <a:srgbClr val="444444"/>
              </a:solidFill>
              <a:latin typeface="Gill Sans MT" panose="020B0502020104020203" pitchFamily="34" charset="0"/>
            </a:endParaRPr>
          </a:p>
          <a:p>
            <a:endParaRPr lang="fr-FR" sz="1200" dirty="0">
              <a:solidFill>
                <a:srgbClr val="444444"/>
              </a:solidFill>
              <a:latin typeface="Gill Sans MT" panose="020B0502020104020203" pitchFamily="34" charset="0"/>
            </a:endParaRPr>
          </a:p>
        </p:txBody>
      </p:sp>
      <p:pic>
        <p:nvPicPr>
          <p:cNvPr id="10" name="Image 9">
            <a:extLst>
              <a:ext uri="{FF2B5EF4-FFF2-40B4-BE49-F238E27FC236}">
                <a16:creationId xmlns:a16="http://schemas.microsoft.com/office/drawing/2014/main" id="{E49EB1B5-26CE-4C08-807C-28350CA98CC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0741" y="1977976"/>
            <a:ext cx="1362075" cy="381000"/>
          </a:xfrm>
          <a:prstGeom prst="rect">
            <a:avLst/>
          </a:prstGeom>
        </p:spPr>
      </p:pic>
      <p:pic>
        <p:nvPicPr>
          <p:cNvPr id="12" name="Image 11">
            <a:extLst>
              <a:ext uri="{FF2B5EF4-FFF2-40B4-BE49-F238E27FC236}">
                <a16:creationId xmlns:a16="http://schemas.microsoft.com/office/drawing/2014/main" id="{59F709C6-59EB-49B9-A9F2-CA8CC9BA484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0648" y="6249144"/>
            <a:ext cx="1279668" cy="648072"/>
          </a:xfrm>
          <a:prstGeom prst="rect">
            <a:avLst/>
          </a:prstGeom>
        </p:spPr>
      </p:pic>
      <p:pic>
        <p:nvPicPr>
          <p:cNvPr id="14" name="Image 13">
            <a:extLst>
              <a:ext uri="{FF2B5EF4-FFF2-40B4-BE49-F238E27FC236}">
                <a16:creationId xmlns:a16="http://schemas.microsoft.com/office/drawing/2014/main" id="{B736BE92-5069-4651-83CB-6EF954571E5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10212" y="8169648"/>
            <a:ext cx="916076" cy="361512"/>
          </a:xfrm>
          <a:prstGeom prst="rect">
            <a:avLst/>
          </a:prstGeom>
        </p:spPr>
      </p:pic>
      <p:pic>
        <p:nvPicPr>
          <p:cNvPr id="19" name="Image 1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28026" y="8879160"/>
            <a:ext cx="636678" cy="970264"/>
          </a:xfrm>
          <a:prstGeom prst="rect">
            <a:avLst/>
          </a:prstGeom>
        </p:spPr>
      </p:pic>
      <p:pic>
        <p:nvPicPr>
          <p:cNvPr id="20" name="Image 1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301208" y="9057456"/>
            <a:ext cx="1415796" cy="748284"/>
          </a:xfrm>
          <a:prstGeom prst="rect">
            <a:avLst/>
          </a:prstGeom>
        </p:spPr>
      </p:pic>
      <p:sp>
        <p:nvSpPr>
          <p:cNvPr id="21" name="Rectangle 3"/>
          <p:cNvSpPr>
            <a:spLocks noChangeArrowheads="1"/>
          </p:cNvSpPr>
          <p:nvPr/>
        </p:nvSpPr>
        <p:spPr bwMode="auto">
          <a:xfrm>
            <a:off x="692696" y="9417496"/>
            <a:ext cx="3421129"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A</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ssociation pour le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D</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éveloppement du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R</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êve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É</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veillé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L</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ibre</a:t>
            </a:r>
            <a:b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br>
            <a:r>
              <a:rPr kumimoji="0" lang="fr-FR" altLang="en-US" sz="700" b="0" i="1"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Organisme Membre de la Fédération Française de Psychothérapie et de Psychanalyse (FF2P)</a:t>
            </a:r>
            <a:endParaRPr kumimoji="0" lang="en-US" altLang="en-US" sz="700" b="0" i="1" u="none" strike="noStrike" cap="none" normalizeH="0" baseline="0" dirty="0">
              <a:ln>
                <a:noFill/>
              </a:ln>
              <a:solidFill>
                <a:schemeClr val="tx1"/>
              </a:solidFill>
              <a:effectLst/>
              <a:latin typeface="Gill Sans MT" panose="020B0502020104020203"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altLang="en-US" sz="700" b="0" i="0"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Siret : 420 028 755 00031 – APE : 9499Z – Organisme de Formation N° 52 44 04351 44</a:t>
            </a:r>
            <a:endParaRPr kumimoji="0" lang="fr-FR" altLang="en-US" sz="700" b="0" i="0" u="none" strike="noStrike" cap="none" normalizeH="0" baseline="0" dirty="0">
              <a:ln>
                <a:noFill/>
              </a:ln>
              <a:solidFill>
                <a:schemeClr val="tx1"/>
              </a:solidFill>
              <a:effectLst/>
              <a:latin typeface="Gill Sans MT" panose="020B0502020104020203" pitchFamily="34" charset="0"/>
            </a:endParaRPr>
          </a:p>
        </p:txBody>
      </p:sp>
    </p:spTree>
    <p:extLst>
      <p:ext uri="{BB962C8B-B14F-4D97-AF65-F5344CB8AC3E}">
        <p14:creationId xmlns:p14="http://schemas.microsoft.com/office/powerpoint/2010/main" val="903745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00042" y="166654"/>
            <a:ext cx="5904656"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fr-FR" sz="2400" b="1" cap="small" dirty="0">
                <a:solidFill>
                  <a:schemeClr val="accent5"/>
                </a:solidFill>
                <a:latin typeface="Gill Sans MT" panose="020B0502020104020203" pitchFamily="34" charset="0"/>
              </a:rPr>
              <a:t>Calendrier &amp; Adresses modules</a:t>
            </a:r>
            <a:endParaRPr lang="fr-FR" sz="2400" b="1" cap="small" dirty="0">
              <a:solidFill>
                <a:srgbClr val="FF0000"/>
              </a:solidFill>
              <a:latin typeface="Gill Sans MT" panose="020B0502020104020203" pitchFamily="34" charset="0"/>
            </a:endParaRPr>
          </a:p>
        </p:txBody>
      </p:sp>
      <p:pic>
        <p:nvPicPr>
          <p:cNvPr id="38" name="Image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026" y="8879160"/>
            <a:ext cx="636678" cy="970264"/>
          </a:xfrm>
          <a:prstGeom prst="rect">
            <a:avLst/>
          </a:prstGeom>
        </p:spPr>
      </p:pic>
      <p:pic>
        <p:nvPicPr>
          <p:cNvPr id="39" name="Imag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01208" y="9057456"/>
            <a:ext cx="1415796" cy="748284"/>
          </a:xfrm>
          <a:prstGeom prst="rect">
            <a:avLst/>
          </a:prstGeom>
        </p:spPr>
      </p:pic>
      <p:sp>
        <p:nvSpPr>
          <p:cNvPr id="9" name="Rectangle 3"/>
          <p:cNvSpPr>
            <a:spLocks noChangeArrowheads="1"/>
          </p:cNvSpPr>
          <p:nvPr/>
        </p:nvSpPr>
        <p:spPr bwMode="auto">
          <a:xfrm>
            <a:off x="692696" y="9417496"/>
            <a:ext cx="3421129"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A</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ssociation pour le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D</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éveloppement du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R</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êve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É</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veillé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L</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ibre</a:t>
            </a:r>
            <a:b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br>
            <a:r>
              <a:rPr kumimoji="0" lang="fr-FR" altLang="en-US" sz="700" b="0" i="1"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Organisme Membre de la Fédération Française de Psychothérapie et de Psychanalyse (FF2P)</a:t>
            </a:r>
            <a:endParaRPr kumimoji="0" lang="en-US" altLang="en-US" sz="700" b="0" i="1" u="none" strike="noStrike" cap="none" normalizeH="0" baseline="0" dirty="0">
              <a:ln>
                <a:noFill/>
              </a:ln>
              <a:solidFill>
                <a:schemeClr val="tx1"/>
              </a:solidFill>
              <a:effectLst/>
              <a:latin typeface="Gill Sans MT" panose="020B0502020104020203"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altLang="en-US" sz="700" b="0" i="0"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Siret : 420 028 755 00031 – APE : 9499Z – Organisme de Formation N° 52 44 04351 44</a:t>
            </a:r>
            <a:endParaRPr kumimoji="0" lang="fr-FR" altLang="en-US" sz="700" b="0" i="0" u="none" strike="noStrike" cap="none" normalizeH="0" baseline="0" dirty="0">
              <a:ln>
                <a:noFill/>
              </a:ln>
              <a:solidFill>
                <a:schemeClr val="tx1"/>
              </a:solidFill>
              <a:effectLst/>
              <a:latin typeface="Gill Sans MT" panose="020B0502020104020203"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2078906578"/>
              </p:ext>
            </p:extLst>
          </p:nvPr>
        </p:nvGraphicFramePr>
        <p:xfrm>
          <a:off x="357166" y="809595"/>
          <a:ext cx="6264695" cy="3286148"/>
        </p:xfrm>
        <a:graphic>
          <a:graphicData uri="http://schemas.openxmlformats.org/drawingml/2006/table">
            <a:tbl>
              <a:tblPr firstRow="1" bandRow="1">
                <a:tableStyleId>{5C22544A-7EE6-4342-B048-85BDC9FD1C3A}</a:tableStyleId>
              </a:tblPr>
              <a:tblGrid>
                <a:gridCol w="3345226">
                  <a:extLst>
                    <a:ext uri="{9D8B030D-6E8A-4147-A177-3AD203B41FA5}">
                      <a16:colId xmlns:a16="http://schemas.microsoft.com/office/drawing/2014/main" val="20000"/>
                    </a:ext>
                  </a:extLst>
                </a:gridCol>
                <a:gridCol w="973157">
                  <a:extLst>
                    <a:ext uri="{9D8B030D-6E8A-4147-A177-3AD203B41FA5}">
                      <a16:colId xmlns:a16="http://schemas.microsoft.com/office/drawing/2014/main" val="20001"/>
                    </a:ext>
                  </a:extLst>
                </a:gridCol>
                <a:gridCol w="973156">
                  <a:extLst>
                    <a:ext uri="{9D8B030D-6E8A-4147-A177-3AD203B41FA5}">
                      <a16:colId xmlns:a16="http://schemas.microsoft.com/office/drawing/2014/main" val="20003"/>
                    </a:ext>
                  </a:extLst>
                </a:gridCol>
                <a:gridCol w="973156">
                  <a:extLst>
                    <a:ext uri="{9D8B030D-6E8A-4147-A177-3AD203B41FA5}">
                      <a16:colId xmlns:a16="http://schemas.microsoft.com/office/drawing/2014/main" val="20002"/>
                    </a:ext>
                  </a:extLst>
                </a:gridCol>
              </a:tblGrid>
              <a:tr h="723342">
                <a:tc>
                  <a:txBody>
                    <a:bodyPr/>
                    <a:lstStyle/>
                    <a:p>
                      <a:pPr algn="ctr"/>
                      <a:endParaRPr lang="fr-FR" sz="300" dirty="0"/>
                    </a:p>
                    <a:p>
                      <a:pPr algn="ctr"/>
                      <a:r>
                        <a:rPr lang="fr-FR" dirty="0"/>
                        <a:t>1</a:t>
                      </a:r>
                      <a:r>
                        <a:rPr lang="fr-FR" baseline="30000" dirty="0"/>
                        <a:t>ère</a:t>
                      </a:r>
                      <a:r>
                        <a:rPr lang="fr-FR" dirty="0"/>
                        <a:t> année</a:t>
                      </a:r>
                    </a:p>
                  </a:txBody>
                  <a:tcPr anchor="ctr"/>
                </a:tc>
                <a:tc>
                  <a:txBody>
                    <a:bodyPr/>
                    <a:lstStyle/>
                    <a:p>
                      <a:pPr algn="ctr"/>
                      <a:endParaRPr lang="fr-FR" sz="300" dirty="0"/>
                    </a:p>
                    <a:p>
                      <a:pPr algn="ctr"/>
                      <a:r>
                        <a:rPr lang="fr-FR" sz="1000" dirty="0"/>
                        <a:t>Dates </a:t>
                      </a:r>
                    </a:p>
                    <a:p>
                      <a:pPr algn="ctr"/>
                      <a:r>
                        <a:rPr lang="fr-FR" sz="1000" dirty="0"/>
                        <a:t>2019-2020</a:t>
                      </a:r>
                    </a:p>
                    <a:p>
                      <a:pPr algn="ctr"/>
                      <a:r>
                        <a:rPr lang="fr-FR" sz="1500" dirty="0">
                          <a:solidFill>
                            <a:schemeClr val="accent6"/>
                          </a:solidFill>
                        </a:rPr>
                        <a:t>Paris</a:t>
                      </a:r>
                    </a:p>
                  </a:txBody>
                  <a:tcPr anchor="ctr"/>
                </a:tc>
                <a:tc>
                  <a:txBody>
                    <a:bodyPr/>
                    <a:lstStyle/>
                    <a:p>
                      <a:pPr marL="0" algn="ctr" defTabSz="914400" rtl="0" eaLnBrk="1" latinLnBrk="0" hangingPunct="1"/>
                      <a:r>
                        <a:rPr lang="fr-FR" sz="1000" b="1" kern="1200" dirty="0">
                          <a:solidFill>
                            <a:schemeClr val="lt1"/>
                          </a:solidFill>
                          <a:latin typeface="+mn-lt"/>
                          <a:ea typeface="+mn-ea"/>
                          <a:cs typeface="+mn-cs"/>
                        </a:rPr>
                        <a:t>Dates </a:t>
                      </a:r>
                    </a:p>
                    <a:p>
                      <a:pPr marL="0" algn="ctr" defTabSz="914400" rtl="0" eaLnBrk="1" latinLnBrk="0" hangingPunct="1"/>
                      <a:r>
                        <a:rPr lang="fr-FR" sz="1000" b="1" kern="1200" dirty="0">
                          <a:solidFill>
                            <a:schemeClr val="lt1"/>
                          </a:solidFill>
                          <a:latin typeface="+mn-lt"/>
                          <a:ea typeface="+mn-ea"/>
                          <a:cs typeface="+mn-cs"/>
                        </a:rPr>
                        <a:t>2020-2021</a:t>
                      </a:r>
                    </a:p>
                    <a:p>
                      <a:pPr algn="ctr"/>
                      <a:r>
                        <a:rPr lang="fr-FR" sz="1500" b="1" kern="1200" dirty="0">
                          <a:solidFill>
                            <a:schemeClr val="accent6"/>
                          </a:solidFill>
                          <a:latin typeface="+mn-lt"/>
                          <a:ea typeface="+mn-ea"/>
                          <a:cs typeface="+mn-cs"/>
                        </a:rPr>
                        <a:t>Paris</a:t>
                      </a:r>
                    </a:p>
                  </a:txBody>
                  <a:tcPr anchor="ctr"/>
                </a:tc>
                <a:tc>
                  <a:txBody>
                    <a:bodyPr/>
                    <a:lstStyle/>
                    <a:p>
                      <a:pPr algn="ctr"/>
                      <a:r>
                        <a:rPr lang="fr-FR" sz="1000" dirty="0"/>
                        <a:t>Dates</a:t>
                      </a:r>
                    </a:p>
                    <a:p>
                      <a:pPr algn="ctr"/>
                      <a:r>
                        <a:rPr lang="fr-FR" sz="1200" dirty="0">
                          <a:solidFill>
                            <a:schemeClr val="accent6"/>
                          </a:solidFill>
                        </a:rPr>
                        <a:t>Montpellier</a:t>
                      </a:r>
                    </a:p>
                  </a:txBody>
                  <a:tcPr anchor="ctr"/>
                </a:tc>
                <a:extLst>
                  <a:ext uri="{0D108BD9-81ED-4DB2-BD59-A6C34878D82A}">
                    <a16:rowId xmlns:a16="http://schemas.microsoft.com/office/drawing/2014/main" val="10000"/>
                  </a:ext>
                </a:extLst>
              </a:tr>
              <a:tr h="2959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Gabriola" panose="04040605051002020D02" pitchFamily="82" charset="0"/>
                        </a:rPr>
                        <a:t>M1</a:t>
                      </a:r>
                      <a:r>
                        <a:rPr lang="fr-FR" sz="1100" dirty="0">
                          <a:latin typeface="Gabriola" panose="04040605051002020D02" pitchFamily="82" charset="0"/>
                        </a:rPr>
                        <a:t> - Présentation de la méthode du REL</a:t>
                      </a:r>
                    </a:p>
                  </a:txBody>
                  <a:tcPr/>
                </a:tc>
                <a:tc>
                  <a:txBody>
                    <a:bodyPr/>
                    <a:lstStyle/>
                    <a:p>
                      <a:pPr algn="ctr"/>
                      <a:r>
                        <a:rPr lang="fr-FR" sz="1100" dirty="0">
                          <a:latin typeface="Gabriola" panose="04040605051002020D02" pitchFamily="82" charset="0"/>
                        </a:rPr>
                        <a:t>19-20 janvier 19</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latin typeface="Gabriola" panose="04040605051002020D02" pitchFamily="82" charset="0"/>
                        </a:rPr>
                        <a:t>18-19 janvier 20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kern="1200" dirty="0">
                        <a:solidFill>
                          <a:schemeClr val="dk1"/>
                        </a:solidFill>
                        <a:latin typeface="Gabriola" panose="04040605051002020D02" pitchFamily="82" charset="0"/>
                        <a:ea typeface="+mn-ea"/>
                        <a:cs typeface="+mn-cs"/>
                      </a:endParaRPr>
                    </a:p>
                  </a:txBody>
                  <a:tcPr anchor="ctr"/>
                </a:tc>
                <a:extLst>
                  <a:ext uri="{0D108BD9-81ED-4DB2-BD59-A6C34878D82A}">
                    <a16:rowId xmlns:a16="http://schemas.microsoft.com/office/drawing/2014/main" val="10001"/>
                  </a:ext>
                </a:extLst>
              </a:tr>
              <a:tr h="30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Gabriola" panose="04040605051002020D02" pitchFamily="82" charset="0"/>
                        </a:rPr>
                        <a:t>M2 </a:t>
                      </a:r>
                      <a:r>
                        <a:rPr lang="fr-FR" sz="1100" dirty="0">
                          <a:latin typeface="Gabriola" panose="04040605051002020D02" pitchFamily="82" charset="0"/>
                        </a:rPr>
                        <a:t>- Symboles et REL, transfert/contre-transfert, éveil à la spiritualité</a:t>
                      </a:r>
                    </a:p>
                  </a:txBody>
                  <a:tcPr/>
                </a:tc>
                <a:tc>
                  <a:txBody>
                    <a:bodyPr/>
                    <a:lstStyle/>
                    <a:p>
                      <a:pPr algn="ctr"/>
                      <a:r>
                        <a:rPr lang="fr-FR" sz="1100" dirty="0">
                          <a:latin typeface="Gabriola" panose="04040605051002020D02" pitchFamily="82" charset="0"/>
                        </a:rPr>
                        <a:t>16-17 mars 2019</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latin typeface="Gabriola" panose="04040605051002020D02" pitchFamily="82" charset="0"/>
                        </a:rPr>
                        <a:t>14-15 mars 2020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dirty="0">
                        <a:latin typeface="Gabriola" panose="04040605051002020D02" pitchFamily="82" charset="0"/>
                      </a:endParaRPr>
                    </a:p>
                  </a:txBody>
                  <a:tcPr anchor="ctr"/>
                </a:tc>
                <a:extLst>
                  <a:ext uri="{0D108BD9-81ED-4DB2-BD59-A6C34878D82A}">
                    <a16:rowId xmlns:a16="http://schemas.microsoft.com/office/drawing/2014/main" val="10002"/>
                  </a:ext>
                </a:extLst>
              </a:tr>
              <a:tr h="2959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Gabriola" panose="04040605051002020D02" pitchFamily="82" charset="0"/>
                        </a:rPr>
                        <a:t>M3</a:t>
                      </a:r>
                      <a:r>
                        <a:rPr lang="fr-FR" sz="1100" dirty="0">
                          <a:latin typeface="Gabriola" panose="04040605051002020D02" pitchFamily="82" charset="0"/>
                        </a:rPr>
                        <a:t> - Méthode du REL : conception/gestation/naissance/éveil des sens</a:t>
                      </a:r>
                    </a:p>
                  </a:txBody>
                  <a:tcPr/>
                </a:tc>
                <a:tc>
                  <a:txBody>
                    <a:bodyPr/>
                    <a:lstStyle/>
                    <a:p>
                      <a:pPr algn="ctr"/>
                      <a:r>
                        <a:rPr lang="fr-FR" sz="1100" dirty="0">
                          <a:latin typeface="Gabriola" panose="04040605051002020D02" pitchFamily="82" charset="0"/>
                        </a:rPr>
                        <a:t>11-12 mai 2019</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latin typeface="Gabriola" panose="04040605051002020D02" pitchFamily="82" charset="0"/>
                        </a:rPr>
                        <a:t>16-17 mai 2020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dirty="0">
                        <a:latin typeface="Gabriola" panose="04040605051002020D02" pitchFamily="82" charset="0"/>
                      </a:endParaRPr>
                    </a:p>
                  </a:txBody>
                  <a:tcPr anchor="ctr"/>
                </a:tc>
                <a:extLst>
                  <a:ext uri="{0D108BD9-81ED-4DB2-BD59-A6C34878D82A}">
                    <a16:rowId xmlns:a16="http://schemas.microsoft.com/office/drawing/2014/main" val="10003"/>
                  </a:ext>
                </a:extLst>
              </a:tr>
              <a:tr h="4767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Gabriola" panose="04040605051002020D02" pitchFamily="82" charset="0"/>
                        </a:rPr>
                        <a:t>M4</a:t>
                      </a:r>
                      <a:r>
                        <a:rPr lang="fr-FR" sz="1100" dirty="0">
                          <a:latin typeface="Gabriola" panose="04040605051002020D02" pitchFamily="82" charset="0"/>
                        </a:rPr>
                        <a:t> - Méthode du REL : relation triangulaire/différenciation des sexes/Œdipe</a:t>
                      </a:r>
                    </a:p>
                  </a:txBody>
                  <a:tcPr/>
                </a:tc>
                <a:tc>
                  <a:txBody>
                    <a:bodyPr/>
                    <a:lstStyle/>
                    <a:p>
                      <a:pPr algn="ctr"/>
                      <a:r>
                        <a:rPr lang="fr-FR" sz="1100" dirty="0">
                          <a:latin typeface="Gabriola" panose="04040605051002020D02" pitchFamily="82" charset="0"/>
                        </a:rPr>
                        <a:t>15-16 juin 2019</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latin typeface="Gabriola" panose="04040605051002020D02" pitchFamily="82" charset="0"/>
                        </a:rPr>
                        <a:t>27-28 juin 2020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dirty="0">
                        <a:latin typeface="Gabriola" panose="04040605051002020D02" pitchFamily="82" charset="0"/>
                      </a:endParaRPr>
                    </a:p>
                  </a:txBody>
                  <a:tcPr anchor="ctr"/>
                </a:tc>
                <a:extLst>
                  <a:ext uri="{0D108BD9-81ED-4DB2-BD59-A6C34878D82A}">
                    <a16:rowId xmlns:a16="http://schemas.microsoft.com/office/drawing/2014/main" val="10004"/>
                  </a:ext>
                </a:extLst>
              </a:tr>
              <a:tr h="2959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Gabriola" panose="04040605051002020D02" pitchFamily="82" charset="0"/>
                        </a:rPr>
                        <a:t>M5</a:t>
                      </a:r>
                      <a:r>
                        <a:rPr lang="fr-FR" sz="1100" dirty="0">
                          <a:latin typeface="Gabriola" panose="04040605051002020D02" pitchFamily="82" charset="0"/>
                        </a:rPr>
                        <a:t> - Méthode du REL : puberté / adolescence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aseline="0" dirty="0">
                          <a:latin typeface="Gabriola" panose="04040605051002020D02" pitchFamily="82" charset="0"/>
                        </a:rPr>
                        <a:t>07-08 sept.</a:t>
                      </a:r>
                      <a:r>
                        <a:rPr lang="fr-FR" sz="1100" dirty="0">
                          <a:latin typeface="Gabriola" panose="04040605051002020D02" pitchFamily="82" charset="0"/>
                        </a:rPr>
                        <a:t> 19</a:t>
                      </a:r>
                      <a:endParaRPr lang="en-US" sz="1100" dirty="0">
                        <a:latin typeface="Gabriola" panose="04040605051002020D02" pitchFamily="82"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latin typeface="Gabriola" panose="04040605051002020D02" pitchFamily="82" charset="0"/>
                        </a:rPr>
                        <a:t>12-13</a:t>
                      </a:r>
                      <a:r>
                        <a:rPr lang="fr-FR" sz="1100" baseline="0" dirty="0">
                          <a:latin typeface="Gabriola" panose="04040605051002020D02" pitchFamily="82" charset="0"/>
                        </a:rPr>
                        <a:t> </a:t>
                      </a:r>
                      <a:r>
                        <a:rPr lang="fr-FR" sz="1100" dirty="0">
                          <a:latin typeface="Gabriola" panose="04040605051002020D02" pitchFamily="82" charset="0"/>
                        </a:rPr>
                        <a:t>sept. 20</a:t>
                      </a:r>
                      <a:endParaRPr lang="en-US" sz="1100" dirty="0">
                        <a:latin typeface="Gabriola" panose="04040605051002020D02" pitchFamily="82"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dirty="0">
                        <a:latin typeface="Gabriola" panose="04040605051002020D02" pitchFamily="82" charset="0"/>
                      </a:endParaRPr>
                    </a:p>
                  </a:txBody>
                  <a:tcPr anchor="ctr"/>
                </a:tc>
                <a:extLst>
                  <a:ext uri="{0D108BD9-81ED-4DB2-BD59-A6C34878D82A}">
                    <a16:rowId xmlns:a16="http://schemas.microsoft.com/office/drawing/2014/main" val="10005"/>
                  </a:ext>
                </a:extLst>
              </a:tr>
              <a:tr h="2959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b="1" dirty="0">
                          <a:latin typeface="Gabriola" panose="04040605051002020D02" pitchFamily="82" charset="0"/>
                        </a:rPr>
                        <a:t>M6</a:t>
                      </a:r>
                      <a:r>
                        <a:rPr lang="fr-FR" sz="1100" dirty="0">
                          <a:latin typeface="Gabriola" panose="04040605051002020D02" pitchFamily="82" charset="0"/>
                        </a:rPr>
                        <a:t> - Méthode du REL : fonctionnement neuronal et cerveau humain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latin typeface="Gabriola" panose="04040605051002020D02" pitchFamily="82" charset="0"/>
                        </a:rPr>
                        <a:t>19-20 octobre 19</a:t>
                      </a:r>
                      <a:endParaRPr lang="en-US" sz="1100" dirty="0">
                        <a:latin typeface="Gabriola" panose="04040605051002020D02" pitchFamily="82"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latin typeface="Gabriola" panose="04040605051002020D02" pitchFamily="82" charset="0"/>
                        </a:rPr>
                        <a:t>17-18 octobre 20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latin typeface="Gabriola" panose="04040605051002020D02" pitchFamily="82" charset="0"/>
                        </a:rPr>
                        <a:t>27-28 avril 19</a:t>
                      </a:r>
                    </a:p>
                  </a:txBody>
                  <a:tcPr anchor="ctr"/>
                </a:tc>
                <a:extLst>
                  <a:ext uri="{0D108BD9-81ED-4DB2-BD59-A6C34878D82A}">
                    <a16:rowId xmlns:a16="http://schemas.microsoft.com/office/drawing/2014/main" val="10006"/>
                  </a:ext>
                </a:extLst>
              </a:tr>
              <a:tr h="593286">
                <a:tc>
                  <a:txBody>
                    <a:bodyPr/>
                    <a:lstStyle/>
                    <a:p>
                      <a:r>
                        <a:rPr lang="fr-FR" sz="1100" b="1" dirty="0">
                          <a:latin typeface="Gabriola" panose="04040605051002020D02" pitchFamily="82" charset="0"/>
                        </a:rPr>
                        <a:t>M7</a:t>
                      </a:r>
                      <a:r>
                        <a:rPr lang="fr-FR" sz="1100" dirty="0">
                          <a:latin typeface="Gabriola" panose="04040605051002020D02" pitchFamily="82" charset="0"/>
                        </a:rPr>
                        <a:t> -  Vivre l’expérience du Rêve Éveillé Libre</a:t>
                      </a:r>
                      <a:r>
                        <a:rPr lang="fr-FR" sz="1100" b="1" dirty="0">
                          <a:latin typeface="Gabriola" panose="04040605051002020D02" pitchFamily="82" charset="0"/>
                        </a:rPr>
                        <a:t> </a:t>
                      </a:r>
                      <a:r>
                        <a:rPr lang="fr-FR" sz="1100" b="0" dirty="0">
                          <a:latin typeface="Gabriola" panose="04040605051002020D02" pitchFamily="82" charset="0"/>
                        </a:rPr>
                        <a:t>,</a:t>
                      </a:r>
                      <a:r>
                        <a:rPr lang="fr-FR" sz="1100" b="0" baseline="0" dirty="0">
                          <a:latin typeface="Gabriola" panose="04040605051002020D02" pitchFamily="82" charset="0"/>
                        </a:rPr>
                        <a:t> </a:t>
                      </a:r>
                      <a:r>
                        <a:rPr lang="fr-FR" sz="1100" dirty="0">
                          <a:latin typeface="Gabriola" panose="04040605051002020D02" pitchFamily="82" charset="0"/>
                        </a:rPr>
                        <a:t>3 jours en résidentiel </a:t>
                      </a:r>
                    </a:p>
                    <a:p>
                      <a:r>
                        <a:rPr lang="fr-FR" sz="1100" dirty="0">
                          <a:latin typeface="Gabriola" panose="04040605051002020D02" pitchFamily="82" charset="0"/>
                        </a:rPr>
                        <a:t>Pratique du REL en binômes et interprétations en groupe</a:t>
                      </a:r>
                      <a:r>
                        <a:rPr lang="fr-FR" sz="1100" baseline="0" dirty="0">
                          <a:latin typeface="Gabriola" panose="04040605051002020D02" pitchFamily="82" charset="0"/>
                        </a:rPr>
                        <a:t> | </a:t>
                      </a:r>
                      <a:r>
                        <a:rPr lang="fr-FR" sz="1100" dirty="0" err="1">
                          <a:latin typeface="Gabriola" panose="04040605051002020D02" pitchFamily="82" charset="0"/>
                        </a:rPr>
                        <a:t>Caprel</a:t>
                      </a:r>
                      <a:r>
                        <a:rPr lang="fr-FR" sz="1100" dirty="0">
                          <a:latin typeface="Gabriola" panose="04040605051002020D02" pitchFamily="82" charset="0"/>
                        </a:rPr>
                        <a:t> </a:t>
                      </a:r>
                      <a:r>
                        <a:rPr lang="fr-FR" sz="1100" dirty="0" err="1">
                          <a:latin typeface="Gabriola" panose="04040605051002020D02" pitchFamily="82" charset="0"/>
                        </a:rPr>
                        <a:t>niv</a:t>
                      </a:r>
                      <a:r>
                        <a:rPr lang="fr-FR" sz="1100" dirty="0">
                          <a:latin typeface="Gabriola" panose="04040605051002020D02" pitchFamily="82" charset="0"/>
                        </a:rPr>
                        <a:t>. 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Gabriola" panose="04040605051002020D02" pitchFamily="82" charset="0"/>
                          <a:ea typeface="+mn-ea"/>
                          <a:cs typeface="+mn-cs"/>
                        </a:rPr>
                        <a:t>06-07-08 déc. 19</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Gabriola" panose="04040605051002020D02" pitchFamily="82" charset="0"/>
                          <a:ea typeface="+mn-ea"/>
                          <a:cs typeface="+mn-cs"/>
                        </a:rPr>
                        <a:t>4-5-6 déc. </a:t>
                      </a:r>
                      <a:r>
                        <a:rPr lang="fr-FR" sz="1100" dirty="0">
                          <a:latin typeface="Gabriola" panose="04040605051002020D02" pitchFamily="82" charset="0"/>
                        </a:rPr>
                        <a:t>20</a:t>
                      </a:r>
                      <a:endParaRPr lang="fr-FR" sz="1100" kern="1200" dirty="0">
                        <a:solidFill>
                          <a:schemeClr val="dk1"/>
                        </a:solidFill>
                        <a:latin typeface="Gabriola" panose="04040605051002020D02" pitchFamily="82" charset="0"/>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a:latin typeface="Gabriola" panose="04040605051002020D02" pitchFamily="82" charset="0"/>
                        </a:rPr>
                        <a:t>24-25-26 mai 19</a:t>
                      </a:r>
                      <a:endParaRPr lang="fr-FR" sz="1100" dirty="0">
                        <a:latin typeface="Gabriola" panose="04040605051002020D02" pitchFamily="82" charset="0"/>
                      </a:endParaRPr>
                    </a:p>
                  </a:txBody>
                  <a:tcPr anchor="ctr"/>
                </a:tc>
                <a:extLst>
                  <a:ext uri="{0D108BD9-81ED-4DB2-BD59-A6C34878D82A}">
                    <a16:rowId xmlns:a16="http://schemas.microsoft.com/office/drawing/2014/main" val="10007"/>
                  </a:ext>
                </a:extLst>
              </a:tr>
            </a:tbl>
          </a:graphicData>
        </a:graphic>
      </p:graphicFrame>
      <p:sp>
        <p:nvSpPr>
          <p:cNvPr id="18" name="ZoneTexte 17"/>
          <p:cNvSpPr txBox="1"/>
          <p:nvPr/>
        </p:nvSpPr>
        <p:spPr>
          <a:xfrm>
            <a:off x="642918" y="7278315"/>
            <a:ext cx="5688632" cy="460767"/>
          </a:xfrm>
          <a:prstGeom prst="rect">
            <a:avLst/>
          </a:prstGeom>
          <a:noFill/>
        </p:spPr>
        <p:txBody>
          <a:bodyPr wrap="square" rtlCol="0">
            <a:spAutoFit/>
          </a:bodyPr>
          <a:lstStyle/>
          <a:p>
            <a:pPr algn="ctr">
              <a:lnSpc>
                <a:spcPct val="114000"/>
              </a:lnSpc>
            </a:pPr>
            <a:r>
              <a:rPr lang="fr-FR" sz="1500" b="1" dirty="0">
                <a:solidFill>
                  <a:schemeClr val="accent5"/>
                </a:solidFill>
                <a:latin typeface="Gill Sans MT" panose="020B0502020104020203" pitchFamily="34" charset="0"/>
              </a:rPr>
              <a:t>Adresses des lieux de formation</a:t>
            </a:r>
          </a:p>
          <a:p>
            <a:pPr algn="ctr">
              <a:lnSpc>
                <a:spcPct val="114000"/>
              </a:lnSpc>
            </a:pPr>
            <a:endParaRPr lang="fr-FR" sz="300" b="1" dirty="0">
              <a:solidFill>
                <a:schemeClr val="accent5"/>
              </a:solidFill>
              <a:latin typeface="Gill Sans MT" panose="020B0502020104020203" pitchFamily="34" charset="0"/>
            </a:endParaRPr>
          </a:p>
          <a:p>
            <a:pPr algn="ctr">
              <a:lnSpc>
                <a:spcPct val="114000"/>
              </a:lnSpc>
            </a:pPr>
            <a:endParaRPr lang="fr-FR" sz="300" b="1" dirty="0">
              <a:solidFill>
                <a:schemeClr val="accent5"/>
              </a:solidFill>
              <a:latin typeface="Gill Sans MT" panose="020B0502020104020203" pitchFamily="34" charset="0"/>
            </a:endParaRPr>
          </a:p>
        </p:txBody>
      </p:sp>
      <p:graphicFrame>
        <p:nvGraphicFramePr>
          <p:cNvPr id="11" name="Tableau 10"/>
          <p:cNvGraphicFramePr>
            <a:graphicFrameLocks noGrp="1"/>
          </p:cNvGraphicFramePr>
          <p:nvPr>
            <p:extLst>
              <p:ext uri="{D42A27DB-BD31-4B8C-83A1-F6EECF244321}">
                <p14:modId xmlns:p14="http://schemas.microsoft.com/office/powerpoint/2010/main" val="1478598733"/>
              </p:ext>
            </p:extLst>
          </p:nvPr>
        </p:nvGraphicFramePr>
        <p:xfrm>
          <a:off x="357166" y="7591452"/>
          <a:ext cx="6192688" cy="1219200"/>
        </p:xfrm>
        <a:graphic>
          <a:graphicData uri="http://schemas.openxmlformats.org/drawingml/2006/table">
            <a:tbl>
              <a:tblPr firstRow="1" bandRow="1">
                <a:tableStyleId>{00A15C55-8517-42AA-B614-E9B94910E393}</a:tableStyleId>
              </a:tblPr>
              <a:tblGrid>
                <a:gridCol w="1548172">
                  <a:extLst>
                    <a:ext uri="{9D8B030D-6E8A-4147-A177-3AD203B41FA5}">
                      <a16:colId xmlns:a16="http://schemas.microsoft.com/office/drawing/2014/main" val="20000"/>
                    </a:ext>
                  </a:extLst>
                </a:gridCol>
                <a:gridCol w="1548172">
                  <a:extLst>
                    <a:ext uri="{9D8B030D-6E8A-4147-A177-3AD203B41FA5}">
                      <a16:colId xmlns:a16="http://schemas.microsoft.com/office/drawing/2014/main" val="20001"/>
                    </a:ext>
                  </a:extLst>
                </a:gridCol>
                <a:gridCol w="1548172">
                  <a:extLst>
                    <a:ext uri="{9D8B030D-6E8A-4147-A177-3AD203B41FA5}">
                      <a16:colId xmlns:a16="http://schemas.microsoft.com/office/drawing/2014/main" val="20002"/>
                    </a:ext>
                  </a:extLst>
                </a:gridCol>
                <a:gridCol w="1548172">
                  <a:extLst>
                    <a:ext uri="{9D8B030D-6E8A-4147-A177-3AD203B41FA5}">
                      <a16:colId xmlns:a16="http://schemas.microsoft.com/office/drawing/2014/main" val="20003"/>
                    </a:ext>
                  </a:extLst>
                </a:gridCol>
              </a:tblGrid>
              <a:tr h="119034">
                <a:tc>
                  <a:txBody>
                    <a:bodyPr/>
                    <a:lstStyle/>
                    <a:p>
                      <a:pPr algn="ctr"/>
                      <a:r>
                        <a:rPr lang="fr-FR" sz="1200" dirty="0"/>
                        <a:t>Paris</a:t>
                      </a:r>
                    </a:p>
                  </a:txBody>
                  <a:tcPr anchor="ctr"/>
                </a:tc>
                <a:tc>
                  <a:txBody>
                    <a:bodyPr/>
                    <a:lstStyle/>
                    <a:p>
                      <a:pPr algn="ctr"/>
                      <a:r>
                        <a:rPr lang="fr-FR" sz="1200" dirty="0"/>
                        <a:t>Paris Résidentiel</a:t>
                      </a:r>
                    </a:p>
                  </a:txBody>
                  <a:tcPr anchor="ctr"/>
                </a:tc>
                <a:tc>
                  <a:txBody>
                    <a:bodyPr/>
                    <a:lstStyle/>
                    <a:p>
                      <a:pPr algn="ctr"/>
                      <a:r>
                        <a:rPr lang="fr-FR" sz="1200" dirty="0">
                          <a:solidFill>
                            <a:srgbClr val="FFC000"/>
                          </a:solidFill>
                        </a:rPr>
                        <a:t>Montpellier</a:t>
                      </a:r>
                    </a:p>
                  </a:txBody>
                  <a:tcPr anchor="ctr"/>
                </a:tc>
                <a:tc>
                  <a:txBody>
                    <a:bodyPr/>
                    <a:lstStyle/>
                    <a:p>
                      <a:pPr algn="ctr"/>
                      <a:r>
                        <a:rPr lang="fr-FR" sz="1200" dirty="0">
                          <a:solidFill>
                            <a:srgbClr val="FFC000"/>
                          </a:solidFill>
                        </a:rPr>
                        <a:t>Montpellier</a:t>
                      </a:r>
                    </a:p>
                    <a:p>
                      <a:pPr algn="ctr"/>
                      <a:r>
                        <a:rPr lang="fr-FR" sz="1200" dirty="0">
                          <a:solidFill>
                            <a:srgbClr val="FFC000"/>
                          </a:solidFill>
                        </a:rPr>
                        <a:t>Résidentiel</a:t>
                      </a:r>
                    </a:p>
                  </a:txBody>
                  <a:tcPr anchor="ctr"/>
                </a:tc>
                <a:extLst>
                  <a:ext uri="{0D108BD9-81ED-4DB2-BD59-A6C34878D82A}">
                    <a16:rowId xmlns:a16="http://schemas.microsoft.com/office/drawing/2014/main" val="10000"/>
                  </a:ext>
                </a:extLst>
              </a:tr>
              <a:tr h="7240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latin typeface="Gill Sans MT" panose="020B0502020104020203" pitchFamily="34" charset="0"/>
                        </a:rPr>
                        <a:t>Forum 104</a:t>
                      </a:r>
                    </a:p>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latin typeface="Gill Sans MT" panose="020B0502020104020203" pitchFamily="34" charset="0"/>
                        </a:rPr>
                        <a:t>104 rue de Vaugirard 75006 Paris</a:t>
                      </a:r>
                    </a:p>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latin typeface="Gill Sans MT" panose="020B0502020104020203" pitchFamily="34" charset="0"/>
                        </a:rPr>
                        <a:t>S’y</a:t>
                      </a:r>
                      <a:r>
                        <a:rPr lang="fr-FR" sz="1100" baseline="0" dirty="0">
                          <a:latin typeface="Gill Sans MT" panose="020B0502020104020203" pitchFamily="34" charset="0"/>
                        </a:rPr>
                        <a:t> rendre</a:t>
                      </a:r>
                      <a:r>
                        <a:rPr lang="fr-FR" sz="1100" dirty="0">
                          <a:latin typeface="Gill Sans MT" panose="020B0502020104020203" pitchFamily="34" charset="0"/>
                        </a:rPr>
                        <a:t> : </a:t>
                      </a:r>
                      <a:r>
                        <a:rPr lang="fr-FR" sz="1100" dirty="0">
                          <a:hlinkClick r:id="rId4" action="ppaction://hlinkfile" tooltip="https://www.google.fr/maps/place/Forum/@48.8460879,2.3238384,15z/data=!4m2!3m1!1s0x0:0x235625bb03f847f0?sa=X&amp;ved=2ahUKEwj3yvDB_bTdAhXFJMAKHW7yDXcQ_BIwCnoECAoQCw"/>
                        </a:rPr>
                        <a:t>ici</a:t>
                      </a:r>
                      <a:endParaRPr lang="fr-FR" sz="11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latin typeface="Gill Sans MT" panose="020B0502020104020203" pitchFamily="34" charset="0"/>
                        </a:rPr>
                        <a:t>Le moulin de Mousseau</a:t>
                      </a:r>
                    </a:p>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latin typeface="Gill Sans MT" panose="020B0502020104020203" pitchFamily="34" charset="0"/>
                        </a:rPr>
                        <a:t>45230 </a:t>
                      </a:r>
                      <a:r>
                        <a:rPr lang="fr-FR" sz="1100" dirty="0" err="1">
                          <a:latin typeface="Gill Sans MT" panose="020B0502020104020203" pitchFamily="34" charset="0"/>
                        </a:rPr>
                        <a:t>Montbouy</a:t>
                      </a:r>
                      <a:endParaRPr lang="fr-FR" sz="1100" dirty="0">
                        <a:latin typeface="Gill Sans MT" panose="020B0502020104020203"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latin typeface="Gill Sans MT" panose="020B0502020104020203" pitchFamily="34" charset="0"/>
                        </a:rPr>
                        <a:t>S’y rendre : </a:t>
                      </a:r>
                      <a:r>
                        <a:rPr lang="fr-FR" sz="1100" dirty="0">
                          <a:latin typeface="Gill Sans MT" panose="020B0502020104020203" pitchFamily="34" charset="0"/>
                          <a:hlinkClick r:id="rId4" action="ppaction://hlinkfile" tooltip="https://moulindemousseau.wordpress.com/infos-pratiques/"/>
                        </a:rPr>
                        <a:t>ici</a:t>
                      </a:r>
                      <a:endParaRPr lang="fr-FR" sz="1100" dirty="0">
                        <a:latin typeface="Gill Sans MT" panose="020B0502020104020203" pitchFamily="34" charset="0"/>
                      </a:endParaRPr>
                    </a:p>
                    <a:p>
                      <a:pPr algn="ctr"/>
                      <a:endParaRPr lang="fr-FR" sz="11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latin typeface="Gill Sans MT" panose="020B0502020104020203" pitchFamily="34" charset="0"/>
                        </a:rPr>
                        <a:t>Hôtel </a:t>
                      </a:r>
                      <a:r>
                        <a:rPr lang="fr-FR" sz="1100" dirty="0" err="1">
                          <a:latin typeface="Gill Sans MT" panose="020B0502020104020203" pitchFamily="34" charset="0"/>
                        </a:rPr>
                        <a:t>kyriad</a:t>
                      </a:r>
                      <a:r>
                        <a:rPr lang="fr-FR" sz="1100" dirty="0">
                          <a:latin typeface="Gill Sans MT" panose="020B0502020104020203" pitchFamily="34" charset="0"/>
                        </a:rPr>
                        <a:t> prestige</a:t>
                      </a:r>
                    </a:p>
                    <a:p>
                      <a:pPr marL="0" marR="0" indent="0" algn="ctr" defTabSz="914400" rtl="0" eaLnBrk="1" fontAlgn="auto" latinLnBrk="0" hangingPunct="1">
                        <a:lnSpc>
                          <a:spcPct val="100000"/>
                        </a:lnSpc>
                        <a:spcBef>
                          <a:spcPts val="0"/>
                        </a:spcBef>
                        <a:spcAft>
                          <a:spcPts val="0"/>
                        </a:spcAft>
                        <a:buClrTx/>
                        <a:buSzTx/>
                        <a:buFontTx/>
                        <a:buNone/>
                        <a:tabLst/>
                        <a:defRPr/>
                      </a:pPr>
                      <a:r>
                        <a:rPr lang="fr-FR" sz="1100" b="0" dirty="0">
                          <a:latin typeface="Gill Sans MT" panose="020B0502020104020203" pitchFamily="34" charset="0"/>
                        </a:rPr>
                        <a:t>135 rue Jugurtha</a:t>
                      </a:r>
                    </a:p>
                    <a:p>
                      <a:pPr marL="0" marR="0" indent="0" algn="ctr" defTabSz="914400" rtl="0" eaLnBrk="1" fontAlgn="auto" latinLnBrk="0" hangingPunct="1">
                        <a:lnSpc>
                          <a:spcPct val="100000"/>
                        </a:lnSpc>
                        <a:spcBef>
                          <a:spcPts val="0"/>
                        </a:spcBef>
                        <a:spcAft>
                          <a:spcPts val="0"/>
                        </a:spcAft>
                        <a:buClrTx/>
                        <a:buSzTx/>
                        <a:buFontTx/>
                        <a:buNone/>
                        <a:tabLst/>
                        <a:defRPr/>
                      </a:pPr>
                      <a:r>
                        <a:rPr lang="fr-FR" sz="1100" dirty="0">
                          <a:latin typeface="Gill Sans MT" panose="020B0502020104020203" pitchFamily="34" charset="0"/>
                        </a:rPr>
                        <a:t>34070 Montpellier</a:t>
                      </a:r>
                    </a:p>
                    <a:p>
                      <a:pPr algn="ctr"/>
                      <a:r>
                        <a:rPr lang="fr-FR" sz="1100" dirty="0"/>
                        <a:t>S’y rendre : </a:t>
                      </a:r>
                      <a:r>
                        <a:rPr lang="fr-FR" sz="1100" dirty="0">
                          <a:hlinkClick r:id="rId4" action="ppaction://hlinkfile" tooltip="https://www.pagesjaunes.fr/carte?bloc_id=82J3D9BC0001&amp;no_sequence=1&amp;code_rubrique=54051900"/>
                        </a:rPr>
                        <a:t>ici</a:t>
                      </a:r>
                      <a:endParaRPr lang="fr-FR" sz="11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a:latin typeface="Gill Sans MT" panose="020B0502020104020203" pitchFamily="34" charset="0"/>
                        </a:rPr>
                        <a:t>Hameau</a:t>
                      </a:r>
                      <a:r>
                        <a:rPr lang="en-US" sz="1100" dirty="0">
                          <a:latin typeface="Gill Sans MT" panose="020B0502020104020203" pitchFamily="34" charset="0"/>
                        </a:rPr>
                        <a:t> de Ceps</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Gill Sans MT" panose="020B0502020104020203" pitchFamily="34" charset="0"/>
                        </a:rPr>
                        <a:t>34460 </a:t>
                      </a:r>
                      <a:r>
                        <a:rPr lang="en-US" sz="1100" dirty="0" err="1">
                          <a:latin typeface="Gill Sans MT" panose="020B0502020104020203" pitchFamily="34" charset="0"/>
                        </a:rPr>
                        <a:t>Roquebrun</a:t>
                      </a:r>
                      <a:r>
                        <a:rPr lang="en-US" sz="1100" dirty="0">
                          <a:latin typeface="Gill Sans MT" panose="020B0502020104020203" pitchFamily="34" charset="0"/>
                        </a:rPr>
                        <a:t> </a:t>
                      </a:r>
                      <a:endParaRPr lang="fr-FR" sz="1100" dirty="0">
                        <a:latin typeface="Gill Sans MT" panose="020B0502020104020203" pitchFamily="34" charset="0"/>
                      </a:endParaRPr>
                    </a:p>
                    <a:p>
                      <a:pPr algn="ctr"/>
                      <a:endParaRPr lang="fr-FR" sz="1100" dirty="0"/>
                    </a:p>
                  </a:txBody>
                  <a:tcPr anchor="ctr"/>
                </a:tc>
                <a:extLst>
                  <a:ext uri="{0D108BD9-81ED-4DB2-BD59-A6C34878D82A}">
                    <a16:rowId xmlns:a16="http://schemas.microsoft.com/office/drawing/2014/main" val="10001"/>
                  </a:ext>
                </a:extLst>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4279842515"/>
              </p:ext>
            </p:extLst>
          </p:nvPr>
        </p:nvGraphicFramePr>
        <p:xfrm>
          <a:off x="357166" y="4310058"/>
          <a:ext cx="5357850" cy="3030701"/>
        </p:xfrm>
        <a:graphic>
          <a:graphicData uri="http://schemas.openxmlformats.org/drawingml/2006/table">
            <a:tbl>
              <a:tblPr firstRow="1" bandRow="1">
                <a:tableStyleId>{7DF18680-E054-41AD-8BC1-D1AEF772440D}</a:tableStyleId>
              </a:tblPr>
              <a:tblGrid>
                <a:gridCol w="3357586">
                  <a:extLst>
                    <a:ext uri="{9D8B030D-6E8A-4147-A177-3AD203B41FA5}">
                      <a16:colId xmlns:a16="http://schemas.microsoft.com/office/drawing/2014/main" val="20000"/>
                    </a:ext>
                  </a:extLst>
                </a:gridCol>
                <a:gridCol w="1000132">
                  <a:extLst>
                    <a:ext uri="{9D8B030D-6E8A-4147-A177-3AD203B41FA5}">
                      <a16:colId xmlns:a16="http://schemas.microsoft.com/office/drawing/2014/main" val="20001"/>
                    </a:ext>
                  </a:extLst>
                </a:gridCol>
                <a:gridCol w="1000132">
                  <a:extLst>
                    <a:ext uri="{9D8B030D-6E8A-4147-A177-3AD203B41FA5}">
                      <a16:colId xmlns:a16="http://schemas.microsoft.com/office/drawing/2014/main" val="20002"/>
                    </a:ext>
                  </a:extLst>
                </a:gridCol>
              </a:tblGrid>
              <a:tr h="346534">
                <a:tc>
                  <a:txBody>
                    <a:bodyPr/>
                    <a:lstStyle/>
                    <a:p>
                      <a:pPr algn="ctr"/>
                      <a:r>
                        <a:rPr lang="fr-FR" sz="1800" dirty="0"/>
                        <a:t>2</a:t>
                      </a:r>
                      <a:r>
                        <a:rPr lang="fr-FR" sz="1200" baseline="30000" dirty="0"/>
                        <a:t>ème</a:t>
                      </a:r>
                      <a:r>
                        <a:rPr lang="fr-FR" dirty="0"/>
                        <a:t> année</a:t>
                      </a:r>
                    </a:p>
                  </a:txBody>
                  <a:tcPr/>
                </a:tc>
                <a:tc>
                  <a:txBody>
                    <a:bodyPr/>
                    <a:lstStyle/>
                    <a:p>
                      <a:pPr algn="ctr"/>
                      <a:r>
                        <a:rPr lang="fr-FR" sz="1100" dirty="0"/>
                        <a:t>Dates</a:t>
                      </a:r>
                    </a:p>
                    <a:p>
                      <a:pPr algn="ctr"/>
                      <a:r>
                        <a:rPr lang="fr-FR" sz="1100" dirty="0"/>
                        <a:t>2019-2020</a:t>
                      </a:r>
                    </a:p>
                    <a:p>
                      <a:pPr algn="ctr"/>
                      <a:r>
                        <a:rPr lang="fr-FR" sz="1100" dirty="0">
                          <a:solidFill>
                            <a:schemeClr val="accent6"/>
                          </a:solidFill>
                        </a:rPr>
                        <a:t>Paris</a:t>
                      </a:r>
                    </a:p>
                  </a:txBody>
                  <a:tcPr/>
                </a:tc>
                <a:tc>
                  <a:txBody>
                    <a:bodyPr/>
                    <a:lstStyle/>
                    <a:p>
                      <a:pPr algn="ctr"/>
                      <a:r>
                        <a:rPr lang="fr-FR" sz="1100" dirty="0">
                          <a:latin typeface="Times New Roman" pitchFamily="18" charset="0"/>
                          <a:cs typeface="Times New Roman" pitchFamily="18" charset="0"/>
                        </a:rPr>
                        <a:t>Dates</a:t>
                      </a:r>
                    </a:p>
                    <a:p>
                      <a:pPr algn="ctr"/>
                      <a:r>
                        <a:rPr lang="fr-FR" sz="1100" dirty="0">
                          <a:latin typeface="Times New Roman" pitchFamily="18" charset="0"/>
                          <a:cs typeface="Times New Roman" pitchFamily="18" charset="0"/>
                        </a:rPr>
                        <a:t>2018-2020</a:t>
                      </a:r>
                    </a:p>
                    <a:p>
                      <a:pPr algn="ctr"/>
                      <a:r>
                        <a:rPr lang="fr-FR" sz="1100" dirty="0">
                          <a:solidFill>
                            <a:schemeClr val="accent6"/>
                          </a:solidFill>
                          <a:latin typeface="Times New Roman" pitchFamily="18" charset="0"/>
                          <a:cs typeface="Times New Roman" pitchFamily="18" charset="0"/>
                        </a:rPr>
                        <a:t>Montpellier</a:t>
                      </a:r>
                    </a:p>
                  </a:txBody>
                  <a:tcPr/>
                </a:tc>
                <a:extLst>
                  <a:ext uri="{0D108BD9-81ED-4DB2-BD59-A6C34878D82A}">
                    <a16:rowId xmlns:a16="http://schemas.microsoft.com/office/drawing/2014/main" val="10000"/>
                  </a:ext>
                </a:extLst>
              </a:tr>
              <a:tr h="267060">
                <a:tc>
                  <a:txBody>
                    <a:bodyPr/>
                    <a:lstStyle/>
                    <a:p>
                      <a:pPr marL="0" algn="l" defTabSz="914400" rtl="0" eaLnBrk="1" latinLnBrk="0" hangingPunct="1">
                        <a:lnSpc>
                          <a:spcPct val="114000"/>
                        </a:lnSpc>
                      </a:pPr>
                      <a:r>
                        <a:rPr lang="fr-FR" sz="1100" kern="1200" dirty="0">
                          <a:solidFill>
                            <a:schemeClr val="dk1"/>
                          </a:solidFill>
                          <a:latin typeface="Gabriola" panose="04040605051002020D02" pitchFamily="82" charset="0"/>
                          <a:ea typeface="+mn-ea"/>
                          <a:cs typeface="+mn-cs"/>
                        </a:rPr>
                        <a:t>M8 - Méthode du REL : étude d’une cure complète</a:t>
                      </a:r>
                      <a:endParaRPr lang="en-US" sz="1100" kern="1200" dirty="0">
                        <a:solidFill>
                          <a:schemeClr val="dk1"/>
                        </a:solidFill>
                        <a:latin typeface="Gabriola" panose="04040605051002020D02" pitchFamily="82" charset="0"/>
                        <a:ea typeface="+mn-ea"/>
                        <a:cs typeface="+mn-cs"/>
                      </a:endParaRPr>
                    </a:p>
                  </a:txBody>
                  <a:tcPr/>
                </a:tc>
                <a:tc>
                  <a:txBody>
                    <a:bodyPr/>
                    <a:lstStyle/>
                    <a:p>
                      <a:pPr marL="0" algn="ctr" defTabSz="914400" rtl="0" eaLnBrk="1" latinLnBrk="0" hangingPunct="1"/>
                      <a:r>
                        <a:rPr lang="fr-FR" sz="1100" kern="1200" dirty="0">
                          <a:solidFill>
                            <a:schemeClr val="dk1"/>
                          </a:solidFill>
                          <a:latin typeface="Gabriola" panose="04040605051002020D02" pitchFamily="82" charset="0"/>
                          <a:ea typeface="+mn-ea"/>
                          <a:cs typeface="+mn-cs"/>
                        </a:rPr>
                        <a:t>10-11-12 janv. 20 </a:t>
                      </a:r>
                    </a:p>
                  </a:txBody>
                  <a:tcPr anchor="ctr"/>
                </a:tc>
                <a:tc>
                  <a:txBody>
                    <a:bodyPr/>
                    <a:lstStyle/>
                    <a:p>
                      <a:pPr marL="0" algn="ctr" defTabSz="914400" rtl="0" eaLnBrk="1" latinLnBrk="0" hangingPunct="1"/>
                      <a:r>
                        <a:rPr lang="fr-FR" sz="1100" kern="1200" dirty="0">
                          <a:solidFill>
                            <a:schemeClr val="dk1"/>
                          </a:solidFill>
                          <a:latin typeface="Gabriola" panose="04040605051002020D02" pitchFamily="82" charset="0"/>
                          <a:ea typeface="+mn-ea"/>
                          <a:cs typeface="+mn-cs"/>
                        </a:rPr>
                        <a:t>4-5-6</a:t>
                      </a:r>
                      <a:r>
                        <a:rPr lang="fr-FR" sz="1100" kern="1200" baseline="0" dirty="0">
                          <a:solidFill>
                            <a:schemeClr val="dk1"/>
                          </a:solidFill>
                          <a:latin typeface="Gabriola" panose="04040605051002020D02" pitchFamily="82" charset="0"/>
                          <a:ea typeface="+mn-ea"/>
                          <a:cs typeface="+mn-cs"/>
                        </a:rPr>
                        <a:t> octobre 2019</a:t>
                      </a:r>
                      <a:endParaRPr lang="fr-FR" sz="1100" kern="1200" dirty="0">
                        <a:solidFill>
                          <a:schemeClr val="dk1"/>
                        </a:solidFill>
                        <a:latin typeface="Gabriola" panose="04040605051002020D02" pitchFamily="82" charset="0"/>
                        <a:ea typeface="+mn-ea"/>
                        <a:cs typeface="+mn-cs"/>
                      </a:endParaRPr>
                    </a:p>
                  </a:txBody>
                  <a:tcPr anchor="ctr"/>
                </a:tc>
                <a:extLst>
                  <a:ext uri="{0D108BD9-81ED-4DB2-BD59-A6C34878D82A}">
                    <a16:rowId xmlns:a16="http://schemas.microsoft.com/office/drawing/2014/main" val="10001"/>
                  </a:ext>
                </a:extLst>
              </a:tr>
              <a:tr h="259901">
                <a:tc>
                  <a:txBody>
                    <a:bodyPr/>
                    <a:lstStyle/>
                    <a:p>
                      <a:pPr marL="0" algn="l" defTabSz="914400" rtl="0" eaLnBrk="1" latinLnBrk="0" hangingPunct="1">
                        <a:spcBef>
                          <a:spcPts val="600"/>
                        </a:spcBef>
                      </a:pPr>
                      <a:r>
                        <a:rPr lang="fr-FR" sz="1100" kern="1200" dirty="0">
                          <a:solidFill>
                            <a:schemeClr val="dk1"/>
                          </a:solidFill>
                          <a:latin typeface="Gabriola" panose="04040605051002020D02" pitchFamily="82" charset="0"/>
                          <a:ea typeface="+mn-ea"/>
                          <a:cs typeface="+mn-cs"/>
                        </a:rPr>
                        <a:t>M9 - Sigmund Freud (concepts)</a:t>
                      </a:r>
                      <a:endParaRPr lang="en-US" sz="1100" kern="1200" dirty="0">
                        <a:solidFill>
                          <a:schemeClr val="dk1"/>
                        </a:solidFill>
                        <a:latin typeface="Gabriola" panose="04040605051002020D02" pitchFamily="82" charset="0"/>
                        <a:ea typeface="+mn-ea"/>
                        <a:cs typeface="+mn-cs"/>
                      </a:endParaRPr>
                    </a:p>
                  </a:txBody>
                  <a:tcPr/>
                </a:tc>
                <a:tc>
                  <a:txBody>
                    <a:bodyPr/>
                    <a:lstStyle/>
                    <a:p>
                      <a:pPr marL="0" algn="ctr" defTabSz="914400" rtl="0" eaLnBrk="1" latinLnBrk="0" hangingPunct="1"/>
                      <a:r>
                        <a:rPr lang="fr-FR" sz="1100" kern="1200" dirty="0">
                          <a:solidFill>
                            <a:schemeClr val="dk1"/>
                          </a:solidFill>
                          <a:latin typeface="Gabriola" panose="04040605051002020D02" pitchFamily="82" charset="0"/>
                          <a:ea typeface="+mn-ea"/>
                          <a:cs typeface="+mn-cs"/>
                        </a:rPr>
                        <a:t>14-15 mars 20</a:t>
                      </a:r>
                    </a:p>
                  </a:txBody>
                  <a:tcPr anchor="ctr"/>
                </a:tc>
                <a:tc>
                  <a:txBody>
                    <a:bodyPr/>
                    <a:lstStyle/>
                    <a:p>
                      <a:pPr marL="0" algn="ctr" defTabSz="914400" rtl="0" eaLnBrk="1" latinLnBrk="0" hangingPunct="1"/>
                      <a:r>
                        <a:rPr lang="fr-FR" sz="1100" kern="1200" dirty="0">
                          <a:solidFill>
                            <a:schemeClr val="dk1"/>
                          </a:solidFill>
                          <a:latin typeface="Gabriola" panose="04040605051002020D02" pitchFamily="82" charset="0"/>
                          <a:ea typeface="+mn-ea"/>
                          <a:cs typeface="+mn-cs"/>
                        </a:rPr>
                        <a:t>15-16-17 nov. 2019</a:t>
                      </a:r>
                    </a:p>
                  </a:txBody>
                  <a:tcPr anchor="ctr"/>
                </a:tc>
                <a:extLst>
                  <a:ext uri="{0D108BD9-81ED-4DB2-BD59-A6C34878D82A}">
                    <a16:rowId xmlns:a16="http://schemas.microsoft.com/office/drawing/2014/main" val="10002"/>
                  </a:ext>
                </a:extLst>
              </a:tr>
              <a:tr h="259901">
                <a:tc>
                  <a:txBody>
                    <a:bodyPr/>
                    <a:lstStyle/>
                    <a:p>
                      <a:pPr marL="0" algn="l" defTabSz="914400" rtl="0" eaLnBrk="1" latinLnBrk="0" hangingPunct="1">
                        <a:spcBef>
                          <a:spcPts val="600"/>
                        </a:spcBef>
                      </a:pPr>
                      <a:r>
                        <a:rPr lang="fr-FR" sz="1100" kern="1200" dirty="0">
                          <a:solidFill>
                            <a:schemeClr val="dk1"/>
                          </a:solidFill>
                          <a:latin typeface="Gabriola" panose="04040605051002020D02" pitchFamily="82" charset="0"/>
                          <a:ea typeface="+mn-ea"/>
                          <a:cs typeface="+mn-cs"/>
                        </a:rPr>
                        <a:t>M10 - C.G. Jung (concepts)</a:t>
                      </a:r>
                    </a:p>
                  </a:txBody>
                  <a:tcPr/>
                </a:tc>
                <a:tc>
                  <a:txBody>
                    <a:bodyPr/>
                    <a:lstStyle/>
                    <a:p>
                      <a:pPr marL="0" algn="ctr" defTabSz="914400" rtl="0" eaLnBrk="1" latinLnBrk="0" hangingPunct="1"/>
                      <a:r>
                        <a:rPr lang="fr-FR" sz="1100" kern="1200" dirty="0">
                          <a:solidFill>
                            <a:schemeClr val="dk1"/>
                          </a:solidFill>
                          <a:latin typeface="Gabriola" panose="04040605051002020D02" pitchFamily="82" charset="0"/>
                          <a:ea typeface="+mn-ea"/>
                          <a:cs typeface="+mn-cs"/>
                        </a:rPr>
                        <a:t>16-17 mai 20</a:t>
                      </a:r>
                    </a:p>
                  </a:txBody>
                  <a:tcPr anchor="ctr"/>
                </a:tc>
                <a:tc>
                  <a:txBody>
                    <a:bodyPr/>
                    <a:lstStyle/>
                    <a:p>
                      <a:pPr marL="0" algn="ctr" defTabSz="914400" rtl="0" eaLnBrk="1" latinLnBrk="0" hangingPunct="1"/>
                      <a:r>
                        <a:rPr lang="fr-FR" sz="1100" kern="1200" dirty="0">
                          <a:solidFill>
                            <a:schemeClr val="dk1"/>
                          </a:solidFill>
                          <a:latin typeface="Gabriola" panose="04040605051002020D02" pitchFamily="82" charset="0"/>
                          <a:ea typeface="+mn-ea"/>
                          <a:cs typeface="+mn-cs"/>
                        </a:rPr>
                        <a:t>14-15 décembre 19</a:t>
                      </a:r>
                    </a:p>
                  </a:txBody>
                  <a:tcPr anchor="ctr"/>
                </a:tc>
                <a:extLst>
                  <a:ext uri="{0D108BD9-81ED-4DB2-BD59-A6C34878D82A}">
                    <a16:rowId xmlns:a16="http://schemas.microsoft.com/office/drawing/2014/main" val="10003"/>
                  </a:ext>
                </a:extLst>
              </a:tr>
              <a:tr h="259901">
                <a:tc>
                  <a:txBody>
                    <a:bodyPr/>
                    <a:lstStyle/>
                    <a:p>
                      <a:pPr marL="0" algn="l" defTabSz="914400" rtl="0" eaLnBrk="1" latinLnBrk="0" hangingPunct="1">
                        <a:spcBef>
                          <a:spcPts val="600"/>
                        </a:spcBef>
                      </a:pPr>
                      <a:r>
                        <a:rPr lang="fr-FR" sz="1100" kern="1200" dirty="0">
                          <a:solidFill>
                            <a:schemeClr val="dk1"/>
                          </a:solidFill>
                          <a:latin typeface="Gabriola" panose="04040605051002020D02" pitchFamily="82" charset="0"/>
                          <a:ea typeface="+mn-ea"/>
                          <a:cs typeface="+mn-cs"/>
                        </a:rPr>
                        <a:t>M11 - Freud / Jung et pratique du REL</a:t>
                      </a:r>
                    </a:p>
                  </a:txBody>
                  <a:tcPr/>
                </a:tc>
                <a:tc>
                  <a:txBody>
                    <a:bodyPr/>
                    <a:lstStyle/>
                    <a:p>
                      <a:pPr marL="0" algn="ctr" defTabSz="914400" rtl="0" eaLnBrk="1" latinLnBrk="0" hangingPunct="1"/>
                      <a:r>
                        <a:rPr lang="fr-FR" sz="1100" kern="1200" dirty="0">
                          <a:solidFill>
                            <a:schemeClr val="dk1"/>
                          </a:solidFill>
                          <a:latin typeface="Gabriola" panose="04040605051002020D02" pitchFamily="82" charset="0"/>
                          <a:ea typeface="+mn-ea"/>
                          <a:cs typeface="+mn-cs"/>
                        </a:rPr>
                        <a:t>27-28 juin 20 </a:t>
                      </a:r>
                    </a:p>
                  </a:txBody>
                  <a:tcPr anchor="ctr"/>
                </a:tc>
                <a:tc>
                  <a:txBody>
                    <a:bodyPr/>
                    <a:lstStyle/>
                    <a:p>
                      <a:pPr marL="0" algn="ctr" defTabSz="914400" rtl="0" eaLnBrk="1" latinLnBrk="0" hangingPunct="1"/>
                      <a:endParaRPr lang="fr-FR" sz="1100" kern="1200" dirty="0">
                        <a:solidFill>
                          <a:schemeClr val="dk1"/>
                        </a:solidFill>
                        <a:latin typeface="Gabriola" panose="04040605051002020D02" pitchFamily="82" charset="0"/>
                        <a:ea typeface="+mn-ea"/>
                        <a:cs typeface="+mn-cs"/>
                      </a:endParaRPr>
                    </a:p>
                  </a:txBody>
                  <a:tcPr anchor="ctr"/>
                </a:tc>
                <a:extLst>
                  <a:ext uri="{0D108BD9-81ED-4DB2-BD59-A6C34878D82A}">
                    <a16:rowId xmlns:a16="http://schemas.microsoft.com/office/drawing/2014/main" val="10004"/>
                  </a:ext>
                </a:extLst>
              </a:tr>
              <a:tr h="259901">
                <a:tc>
                  <a:txBody>
                    <a:bodyPr/>
                    <a:lstStyle/>
                    <a:p>
                      <a:pPr marL="0" algn="l" defTabSz="914400" rtl="0" eaLnBrk="1" latinLnBrk="0" hangingPunct="1">
                        <a:spcBef>
                          <a:spcPts val="600"/>
                        </a:spcBef>
                      </a:pPr>
                      <a:r>
                        <a:rPr lang="fr-FR" sz="1100" kern="1200" dirty="0">
                          <a:solidFill>
                            <a:schemeClr val="dk1"/>
                          </a:solidFill>
                          <a:latin typeface="Gabriola" panose="04040605051002020D02" pitchFamily="82" charset="0"/>
                          <a:ea typeface="+mn-ea"/>
                          <a:cs typeface="+mn-cs"/>
                        </a:rPr>
                        <a:t>M12 –Psychopathologie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Gabriola" panose="04040605051002020D02" pitchFamily="82" charset="0"/>
                          <a:ea typeface="+mn-ea"/>
                          <a:cs typeface="+mn-cs"/>
                        </a:rPr>
                        <a:t>12-13 sept. 20</a:t>
                      </a:r>
                      <a:endParaRPr lang="en-US" sz="1100" kern="1200" dirty="0">
                        <a:solidFill>
                          <a:schemeClr val="dk1"/>
                        </a:solidFill>
                        <a:latin typeface="Gabriola" panose="04040605051002020D02" pitchFamily="82" charset="0"/>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Gabriola" panose="04040605051002020D02" pitchFamily="82" charset="0"/>
                          <a:ea typeface="+mn-ea"/>
                          <a:cs typeface="+mn-cs"/>
                        </a:rPr>
                        <a:t>24-25-26 janvier 19</a:t>
                      </a:r>
                    </a:p>
                  </a:txBody>
                  <a:tcPr anchor="ctr"/>
                </a:tc>
                <a:extLst>
                  <a:ext uri="{0D108BD9-81ED-4DB2-BD59-A6C34878D82A}">
                    <a16:rowId xmlns:a16="http://schemas.microsoft.com/office/drawing/2014/main" val="10005"/>
                  </a:ext>
                </a:extLst>
              </a:tr>
              <a:tr h="259901">
                <a:tc>
                  <a:txBody>
                    <a:bodyPr/>
                    <a:lstStyle/>
                    <a:p>
                      <a:pPr marL="0" algn="l" defTabSz="914400" rtl="0" eaLnBrk="1" latinLnBrk="0" hangingPunct="1">
                        <a:spcBef>
                          <a:spcPts val="600"/>
                        </a:spcBef>
                      </a:pPr>
                      <a:r>
                        <a:rPr lang="fr-FR" sz="1100" kern="1200" dirty="0">
                          <a:solidFill>
                            <a:schemeClr val="dk1"/>
                          </a:solidFill>
                          <a:latin typeface="Gabriola" panose="04040605051002020D02" pitchFamily="82" charset="0"/>
                          <a:ea typeface="+mn-ea"/>
                          <a:cs typeface="+mn-cs"/>
                        </a:rPr>
                        <a:t>M13 –Rêve nocturne et REL</a:t>
                      </a:r>
                    </a:p>
                  </a:txBody>
                  <a:tcPr/>
                </a:tc>
                <a:tc>
                  <a:txBody>
                    <a:bodyPr/>
                    <a:lstStyle/>
                    <a:p>
                      <a:pPr marL="0" algn="ctr" defTabSz="914400" rtl="0" eaLnBrk="1" latinLnBrk="0" hangingPunct="1"/>
                      <a:r>
                        <a:rPr lang="fr-FR" sz="1100" kern="1200" dirty="0">
                          <a:solidFill>
                            <a:schemeClr val="dk1"/>
                          </a:solidFill>
                          <a:latin typeface="Gabriola" panose="04040605051002020D02" pitchFamily="82" charset="0"/>
                          <a:ea typeface="+mn-ea"/>
                          <a:cs typeface="+mn-cs"/>
                        </a:rPr>
                        <a:t>17-18 oct. 20</a:t>
                      </a:r>
                      <a:endParaRPr lang="en-US" sz="1100" kern="1200" dirty="0">
                        <a:solidFill>
                          <a:schemeClr val="dk1"/>
                        </a:solidFill>
                        <a:latin typeface="Gabriola" panose="04040605051002020D02" pitchFamily="82" charset="0"/>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Gabriola" panose="04040605051002020D02" pitchFamily="82" charset="0"/>
                          <a:ea typeface="+mn-ea"/>
                          <a:cs typeface="+mn-cs"/>
                        </a:rPr>
                        <a:t>7-8 mars 2020</a:t>
                      </a:r>
                    </a:p>
                  </a:txBody>
                  <a:tcPr anchor="ctr"/>
                </a:tc>
                <a:extLst>
                  <a:ext uri="{0D108BD9-81ED-4DB2-BD59-A6C34878D82A}">
                    <a16:rowId xmlns:a16="http://schemas.microsoft.com/office/drawing/2014/main" val="10006"/>
                  </a:ext>
                </a:extLst>
              </a:tr>
              <a:tr h="259901">
                <a:tc>
                  <a:txBody>
                    <a:bodyPr/>
                    <a:lstStyle/>
                    <a:p>
                      <a:pPr marL="0" algn="l" defTabSz="914400" rtl="0" eaLnBrk="1" latinLnBrk="0" hangingPunct="1">
                        <a:spcBef>
                          <a:spcPts val="600"/>
                        </a:spcBef>
                      </a:pPr>
                      <a:r>
                        <a:rPr lang="fr-FR" sz="1100" kern="1200" dirty="0">
                          <a:solidFill>
                            <a:schemeClr val="dk1"/>
                          </a:solidFill>
                          <a:latin typeface="Gabriola" panose="04040605051002020D02" pitchFamily="82" charset="0"/>
                          <a:ea typeface="+mn-ea"/>
                          <a:cs typeface="+mn-cs"/>
                        </a:rPr>
                        <a:t>M14 - Jung II Energétique Psychique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Gabriola" panose="04040605051002020D02" pitchFamily="82" charset="0"/>
                          <a:ea typeface="+mn-ea"/>
                          <a:cs typeface="+mn-cs"/>
                        </a:rPr>
                        <a:t>14-15 nov. 20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Gabriola" panose="04040605051002020D02" pitchFamily="82" charset="0"/>
                          <a:ea typeface="+mn-ea"/>
                          <a:cs typeface="+mn-cs"/>
                        </a:rPr>
                        <a:t>4-5 </a:t>
                      </a:r>
                      <a:r>
                        <a:rPr lang="en-US" sz="1100" kern="1200" dirty="0" err="1">
                          <a:solidFill>
                            <a:schemeClr val="dk1"/>
                          </a:solidFill>
                          <a:latin typeface="Gabriola" panose="04040605051002020D02" pitchFamily="82" charset="0"/>
                          <a:ea typeface="+mn-ea"/>
                          <a:cs typeface="+mn-cs"/>
                        </a:rPr>
                        <a:t>avril</a:t>
                      </a:r>
                      <a:r>
                        <a:rPr lang="en-US" sz="1100" kern="1200" baseline="0" dirty="0">
                          <a:solidFill>
                            <a:schemeClr val="dk1"/>
                          </a:solidFill>
                          <a:latin typeface="Gabriola" panose="04040605051002020D02" pitchFamily="82" charset="0"/>
                          <a:ea typeface="+mn-ea"/>
                          <a:cs typeface="+mn-cs"/>
                        </a:rPr>
                        <a:t> </a:t>
                      </a:r>
                      <a:r>
                        <a:rPr lang="en-US" sz="1100" kern="1200" dirty="0">
                          <a:solidFill>
                            <a:schemeClr val="dk1"/>
                          </a:solidFill>
                          <a:latin typeface="Gabriola" panose="04040605051002020D02" pitchFamily="82" charset="0"/>
                          <a:ea typeface="+mn-ea"/>
                          <a:cs typeface="+mn-cs"/>
                        </a:rPr>
                        <a:t>2020</a:t>
                      </a:r>
                    </a:p>
                  </a:txBody>
                  <a:tcPr anchor="ctr"/>
                </a:tc>
                <a:extLst>
                  <a:ext uri="{0D108BD9-81ED-4DB2-BD59-A6C34878D82A}">
                    <a16:rowId xmlns:a16="http://schemas.microsoft.com/office/drawing/2014/main" val="10007"/>
                  </a:ext>
                </a:extLst>
              </a:tr>
              <a:tr h="470208">
                <a:tc>
                  <a:txBody>
                    <a:bodyPr/>
                    <a:lstStyle/>
                    <a:p>
                      <a:pPr marL="0" algn="l" defTabSz="914400" rtl="0" eaLnBrk="1" latinLnBrk="0" hangingPunct="1">
                        <a:spcBef>
                          <a:spcPts val="600"/>
                        </a:spcBef>
                      </a:pPr>
                      <a:r>
                        <a:rPr lang="fr-FR" sz="1100" kern="1200" dirty="0">
                          <a:solidFill>
                            <a:schemeClr val="dk1"/>
                          </a:solidFill>
                          <a:latin typeface="Gabriola" panose="04040605051002020D02" pitchFamily="82" charset="0"/>
                          <a:ea typeface="+mn-ea"/>
                          <a:cs typeface="+mn-cs"/>
                        </a:rPr>
                        <a:t>M15 - 3 jours, en résidentiel</a:t>
                      </a:r>
                    </a:p>
                    <a:p>
                      <a:pPr marL="0" algn="l" defTabSz="914400" rtl="0" eaLnBrk="1" latinLnBrk="0" hangingPunct="1"/>
                      <a:r>
                        <a:rPr lang="fr-FR" sz="1100" kern="1200" dirty="0">
                          <a:solidFill>
                            <a:schemeClr val="dk1"/>
                          </a:solidFill>
                          <a:latin typeface="Gabriola" panose="04040605051002020D02" pitchFamily="82" charset="0"/>
                          <a:ea typeface="+mn-ea"/>
                          <a:cs typeface="+mn-cs"/>
                        </a:rPr>
                        <a:t>Pratique/didactique – aide à l’installation| </a:t>
                      </a:r>
                      <a:r>
                        <a:rPr lang="fr-FR" sz="1100" kern="1200" dirty="0" err="1">
                          <a:solidFill>
                            <a:schemeClr val="dk1"/>
                          </a:solidFill>
                          <a:latin typeface="Gabriola" panose="04040605051002020D02" pitchFamily="82" charset="0"/>
                          <a:ea typeface="+mn-ea"/>
                          <a:cs typeface="+mn-cs"/>
                        </a:rPr>
                        <a:t>Caprel</a:t>
                      </a:r>
                      <a:r>
                        <a:rPr lang="fr-FR" sz="1100" kern="1200" dirty="0">
                          <a:solidFill>
                            <a:schemeClr val="dk1"/>
                          </a:solidFill>
                          <a:latin typeface="Gabriola" panose="04040605051002020D02" pitchFamily="82" charset="0"/>
                          <a:ea typeface="+mn-ea"/>
                          <a:cs typeface="+mn-cs"/>
                        </a:rPr>
                        <a:t> </a:t>
                      </a:r>
                      <a:r>
                        <a:rPr lang="fr-FR" sz="1100" kern="1200" dirty="0" err="1">
                          <a:solidFill>
                            <a:schemeClr val="dk1"/>
                          </a:solidFill>
                          <a:latin typeface="Gabriola" panose="04040605051002020D02" pitchFamily="82" charset="0"/>
                          <a:ea typeface="+mn-ea"/>
                          <a:cs typeface="+mn-cs"/>
                        </a:rPr>
                        <a:t>niv</a:t>
                      </a:r>
                      <a:r>
                        <a:rPr lang="fr-FR" sz="1100" kern="1200" dirty="0">
                          <a:solidFill>
                            <a:schemeClr val="dk1"/>
                          </a:solidFill>
                          <a:latin typeface="Gabriola" panose="04040605051002020D02" pitchFamily="82" charset="0"/>
                          <a:ea typeface="+mn-ea"/>
                          <a:cs typeface="+mn-cs"/>
                        </a:rPr>
                        <a:t>.2 </a:t>
                      </a:r>
                    </a:p>
                  </a:txBody>
                  <a:tcPr/>
                </a:tc>
                <a:tc>
                  <a:txBody>
                    <a:bodyPr/>
                    <a:lstStyle/>
                    <a:p>
                      <a:pPr marL="0" algn="ctr" defTabSz="914400" rtl="0" eaLnBrk="1" latinLnBrk="0" hangingPunct="1"/>
                      <a:r>
                        <a:rPr lang="fr-FR" sz="1100" kern="1200" dirty="0">
                          <a:solidFill>
                            <a:schemeClr val="dk1"/>
                          </a:solidFill>
                          <a:latin typeface="Gabriola" panose="04040605051002020D02" pitchFamily="82" charset="0"/>
                          <a:ea typeface="+mn-ea"/>
                          <a:cs typeface="+mn-cs"/>
                        </a:rPr>
                        <a:t>4-5-6 déc. 20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100" kern="1200" dirty="0">
                        <a:solidFill>
                          <a:schemeClr val="dk1"/>
                        </a:solidFill>
                        <a:latin typeface="Gabriola" panose="04040605051002020D02" pitchFamily="8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Gabriola" panose="04040605051002020D02" pitchFamily="82" charset="0"/>
                          <a:ea typeface="+mn-ea"/>
                          <a:cs typeface="+mn-cs"/>
                        </a:rPr>
                        <a:t>8-9-10 mai 2020</a:t>
                      </a:r>
                    </a:p>
                    <a:p>
                      <a:pPr marL="0" algn="ctr" defTabSz="914400" rtl="0" eaLnBrk="1" latinLnBrk="0" hangingPunct="1"/>
                      <a:r>
                        <a:rPr lang="fr-FR" sz="1100" kern="1200" dirty="0">
                          <a:solidFill>
                            <a:schemeClr val="dk1"/>
                          </a:solidFill>
                          <a:latin typeface="Gabriola" panose="04040605051002020D02" pitchFamily="82" charset="0"/>
                          <a:ea typeface="+mn-ea"/>
                          <a:cs typeface="+mn-cs"/>
                        </a:rPr>
                        <a:t>-</a:t>
                      </a:r>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514403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026" y="8879160"/>
            <a:ext cx="636678" cy="970264"/>
          </a:xfrm>
          <a:prstGeom prst="rect">
            <a:avLst/>
          </a:prstGeom>
        </p:spPr>
      </p:pic>
      <p:pic>
        <p:nvPicPr>
          <p:cNvPr id="14"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01208" y="9057456"/>
            <a:ext cx="1415796" cy="748284"/>
          </a:xfrm>
          <a:prstGeom prst="rect">
            <a:avLst/>
          </a:prstGeom>
        </p:spPr>
      </p:pic>
      <p:sp>
        <p:nvSpPr>
          <p:cNvPr id="9" name="Rectangle 3"/>
          <p:cNvSpPr>
            <a:spLocks noChangeArrowheads="1"/>
          </p:cNvSpPr>
          <p:nvPr/>
        </p:nvSpPr>
        <p:spPr bwMode="auto">
          <a:xfrm>
            <a:off x="692696" y="9417496"/>
            <a:ext cx="3421129"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A</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ssociation pour le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D</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éveloppement du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R</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êve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É</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veillé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L</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ibre</a:t>
            </a:r>
            <a:b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br>
            <a:r>
              <a:rPr kumimoji="0" lang="fr-FR" altLang="en-US" sz="700" b="0" i="1"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Organisme Membre de la Fédération Française de Psychothérapie et de Psychanalyse (FF2P)</a:t>
            </a:r>
            <a:endParaRPr kumimoji="0" lang="en-US" altLang="en-US" sz="700" b="0" i="1" u="none" strike="noStrike" cap="none" normalizeH="0" baseline="0" dirty="0">
              <a:ln>
                <a:noFill/>
              </a:ln>
              <a:solidFill>
                <a:schemeClr val="tx1"/>
              </a:solidFill>
              <a:effectLst/>
              <a:latin typeface="Gill Sans MT" panose="020B0502020104020203"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altLang="en-US" sz="700" b="0" i="0"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Siret : 420 028 755 00031 – APE : 9499Z – Organisme de Formation N° 52 44 04351 44</a:t>
            </a:r>
            <a:endParaRPr kumimoji="0" lang="fr-FR" altLang="en-US" sz="700" b="0" i="0" u="none" strike="noStrike" cap="none" normalizeH="0" baseline="0" dirty="0">
              <a:ln>
                <a:noFill/>
              </a:ln>
              <a:solidFill>
                <a:schemeClr val="tx1"/>
              </a:solidFill>
              <a:effectLst/>
              <a:latin typeface="Gill Sans MT" panose="020B0502020104020203" pitchFamily="34" charset="0"/>
            </a:endParaRPr>
          </a:p>
        </p:txBody>
      </p:sp>
      <p:sp>
        <p:nvSpPr>
          <p:cNvPr id="8" name="ZoneTexte 7"/>
          <p:cNvSpPr txBox="1"/>
          <p:nvPr/>
        </p:nvSpPr>
        <p:spPr>
          <a:xfrm>
            <a:off x="332656" y="200472"/>
            <a:ext cx="6192688" cy="646331"/>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fr-FR" sz="2400" b="1" cap="small" dirty="0">
                <a:solidFill>
                  <a:schemeClr val="accent5"/>
                </a:solidFill>
                <a:latin typeface="Gill Sans MT" panose="020B0502020104020203" pitchFamily="34" charset="0"/>
              </a:rPr>
              <a:t>La Supervision EREL,</a:t>
            </a:r>
            <a:r>
              <a:rPr lang="fr-FR" sz="2000" b="1" dirty="0">
                <a:solidFill>
                  <a:schemeClr val="accent5"/>
                </a:solidFill>
                <a:latin typeface="Gill Sans MT" panose="020B0502020104020203" pitchFamily="34" charset="0"/>
              </a:rPr>
              <a:t> les superviseurs agréés</a:t>
            </a:r>
          </a:p>
          <a:p>
            <a:pPr algn="ctr"/>
            <a:r>
              <a:rPr lang="fr-FR" sz="1200" i="1" dirty="0">
                <a:latin typeface="Gill Sans MT" panose="020B0502020104020203" pitchFamily="34" charset="0"/>
              </a:rPr>
              <a:t>(prise en charge financière possible par les fonds de formation)</a:t>
            </a:r>
            <a:endParaRPr lang="fr-FR" sz="1200" b="1" dirty="0">
              <a:latin typeface="Gill Sans MT" panose="020B0502020104020203"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2535665177"/>
              </p:ext>
            </p:extLst>
          </p:nvPr>
        </p:nvGraphicFramePr>
        <p:xfrm>
          <a:off x="429728" y="1003920"/>
          <a:ext cx="6023608" cy="5533256"/>
        </p:xfrm>
        <a:graphic>
          <a:graphicData uri="http://schemas.openxmlformats.org/drawingml/2006/table">
            <a:tbl>
              <a:tblPr firstRow="1" bandRow="1">
                <a:tableStyleId>{5C22544A-7EE6-4342-B048-85BDC9FD1C3A}</a:tableStyleId>
              </a:tblPr>
              <a:tblGrid>
                <a:gridCol w="3011804">
                  <a:extLst>
                    <a:ext uri="{9D8B030D-6E8A-4147-A177-3AD203B41FA5}">
                      <a16:colId xmlns:a16="http://schemas.microsoft.com/office/drawing/2014/main" val="20000"/>
                    </a:ext>
                  </a:extLst>
                </a:gridCol>
                <a:gridCol w="3011804">
                  <a:extLst>
                    <a:ext uri="{9D8B030D-6E8A-4147-A177-3AD203B41FA5}">
                      <a16:colId xmlns:a16="http://schemas.microsoft.com/office/drawing/2014/main" val="20001"/>
                    </a:ext>
                  </a:extLst>
                </a:gridCol>
              </a:tblGrid>
              <a:tr h="504056">
                <a:tc>
                  <a:txBody>
                    <a:bodyPr/>
                    <a:lstStyle/>
                    <a:p>
                      <a:pPr algn="ctr"/>
                      <a:r>
                        <a:rPr lang="fr-FR" sz="1400" dirty="0"/>
                        <a:t>Supervision</a:t>
                      </a:r>
                      <a:r>
                        <a:rPr lang="fr-FR" sz="1400" baseline="0" dirty="0"/>
                        <a:t> de groupe et individuelle</a:t>
                      </a:r>
                      <a:endParaRPr lang="fr-FR" sz="1400" dirty="0"/>
                    </a:p>
                  </a:txBody>
                  <a:tcPr anchor="ctr"/>
                </a:tc>
                <a:tc>
                  <a:txBody>
                    <a:bodyPr/>
                    <a:lstStyle/>
                    <a:p>
                      <a:pPr algn="ctr"/>
                      <a:r>
                        <a:rPr lang="fr-FR" sz="1600" dirty="0"/>
                        <a:t>Supervision individuelle</a:t>
                      </a:r>
                    </a:p>
                  </a:txBody>
                  <a:tcPr anchor="ctr"/>
                </a:tc>
                <a:extLst>
                  <a:ext uri="{0D108BD9-81ED-4DB2-BD59-A6C34878D82A}">
                    <a16:rowId xmlns:a16="http://schemas.microsoft.com/office/drawing/2014/main" val="10000"/>
                  </a:ext>
                </a:extLst>
              </a:tr>
              <a:tr h="6172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a:latin typeface="Gabriola" panose="04040605051002020D02" pitchFamily="82" charset="0"/>
                        </a:rPr>
                        <a:t>Florence  Taquoi</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kern="1200" dirty="0">
                          <a:solidFill>
                            <a:schemeClr val="dk1"/>
                          </a:solidFill>
                          <a:latin typeface="Gabriola" panose="04040605051002020D02" pitchFamily="82" charset="0"/>
                          <a:ea typeface="+mn-ea"/>
                          <a:cs typeface="+mn-cs"/>
                        </a:rPr>
                        <a:t>71 </a:t>
                      </a:r>
                      <a:r>
                        <a:rPr lang="fr-FR" sz="1200" b="0" kern="1200" dirty="0" err="1">
                          <a:solidFill>
                            <a:schemeClr val="dk1"/>
                          </a:solidFill>
                          <a:latin typeface="Gabriola" panose="04040605051002020D02" pitchFamily="82" charset="0"/>
                          <a:ea typeface="+mn-ea"/>
                          <a:cs typeface="+mn-cs"/>
                        </a:rPr>
                        <a:t>Bld</a:t>
                      </a:r>
                      <a:r>
                        <a:rPr lang="fr-FR" sz="1200" b="0" kern="1200" dirty="0">
                          <a:solidFill>
                            <a:schemeClr val="dk1"/>
                          </a:solidFill>
                          <a:latin typeface="Gabriola" panose="04040605051002020D02" pitchFamily="82" charset="0"/>
                          <a:ea typeface="+mn-ea"/>
                          <a:cs typeface="+mn-cs"/>
                        </a:rPr>
                        <a:t> Voltaire 75011 Paris</a:t>
                      </a:r>
                    </a:p>
                    <a:p>
                      <a:pPr marL="171450" marR="0" indent="-171450" algn="l" defTabSz="914400" rtl="0" eaLnBrk="1" fontAlgn="auto" latinLnBrk="0" hangingPunct="1">
                        <a:lnSpc>
                          <a:spcPct val="100000"/>
                        </a:lnSpc>
                        <a:spcBef>
                          <a:spcPts val="0"/>
                        </a:spcBef>
                        <a:spcAft>
                          <a:spcPts val="0"/>
                        </a:spcAft>
                        <a:buClrTx/>
                        <a:buSzTx/>
                        <a:buFont typeface="Wingdings"/>
                        <a:buChar char=")"/>
                        <a:tabLst/>
                        <a:defRPr/>
                      </a:pPr>
                      <a:r>
                        <a:rPr lang="fr-FR" sz="1200" b="0" kern="1200" dirty="0">
                          <a:solidFill>
                            <a:schemeClr val="dk1"/>
                          </a:solidFill>
                          <a:latin typeface="Gabriola" panose="04040605051002020D02" pitchFamily="82" charset="0"/>
                          <a:ea typeface="+mn-ea"/>
                          <a:cs typeface="+mn-cs"/>
                        </a:rPr>
                        <a:t>06 60 77 38 06   </a:t>
                      </a:r>
                      <a:r>
                        <a:rPr lang="fr-FR" sz="1200" dirty="0">
                          <a:latin typeface="Gabriola" panose="04040605051002020D02" pitchFamily="82" charset="0"/>
                          <a:sym typeface="Wingdings"/>
                        </a:rPr>
                        <a:t> </a:t>
                      </a:r>
                      <a:r>
                        <a:rPr lang="fr-FR" sz="1200" b="0" kern="1200" dirty="0">
                          <a:solidFill>
                            <a:schemeClr val="dk1"/>
                          </a:solidFill>
                          <a:latin typeface="Gabriola" panose="04040605051002020D02" pitchFamily="82" charset="0"/>
                          <a:ea typeface="+mn-ea"/>
                          <a:cs typeface="+mn-cs"/>
                          <a:hlinkClick r:id="rId5"/>
                        </a:rPr>
                        <a:t>taquoi.florence@gmail.com</a:t>
                      </a:r>
                      <a:endParaRPr lang="fr-FR" sz="1200" b="0" kern="1200" dirty="0">
                        <a:solidFill>
                          <a:schemeClr val="dk1"/>
                        </a:solidFill>
                        <a:latin typeface="Gabriola" panose="04040605051002020D02" pitchFamily="82"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a:latin typeface="Gabriola" panose="04040605051002020D02" pitchFamily="82" charset="0"/>
                        </a:rPr>
                        <a:t>Jocelyne </a:t>
                      </a:r>
                      <a:r>
                        <a:rPr lang="fr-FR" sz="1600" b="1" dirty="0" err="1">
                          <a:latin typeface="Gabriola" panose="04040605051002020D02" pitchFamily="82" charset="0"/>
                        </a:rPr>
                        <a:t>Boujema</a:t>
                      </a:r>
                      <a:endParaRPr lang="fr-FR" sz="1200" dirty="0">
                        <a:latin typeface="Gabriola" panose="04040605051002020D02" pitchFamily="82"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dirty="0">
                          <a:solidFill>
                            <a:schemeClr val="dk1"/>
                          </a:solidFill>
                          <a:effectLst/>
                          <a:latin typeface="Gabriola" panose="04040605051002020D02" pitchFamily="82" charset="0"/>
                          <a:ea typeface="+mn-ea"/>
                          <a:cs typeface="+mn-cs"/>
                        </a:rPr>
                        <a:t>21 boulevard Jacques </a:t>
                      </a:r>
                      <a:r>
                        <a:rPr lang="fr-FR" sz="1200" b="0" i="0" kern="1200" dirty="0" err="1">
                          <a:solidFill>
                            <a:schemeClr val="dk1"/>
                          </a:solidFill>
                          <a:effectLst/>
                          <a:latin typeface="Gabriola" panose="04040605051002020D02" pitchFamily="82" charset="0"/>
                          <a:ea typeface="+mn-ea"/>
                          <a:cs typeface="+mn-cs"/>
                        </a:rPr>
                        <a:t>Millot</a:t>
                      </a:r>
                      <a:r>
                        <a:rPr lang="fr-FR" sz="1200" b="0" i="0" kern="1200" dirty="0">
                          <a:solidFill>
                            <a:schemeClr val="dk1"/>
                          </a:solidFill>
                          <a:effectLst/>
                          <a:latin typeface="Gabriola" panose="04040605051002020D02" pitchFamily="82" charset="0"/>
                          <a:ea typeface="+mn-ea"/>
                          <a:cs typeface="+mn-cs"/>
                        </a:rPr>
                        <a:t> 49000</a:t>
                      </a:r>
                      <a:r>
                        <a:rPr lang="fr-FR" sz="1200" b="0" i="0" kern="1200" baseline="0" dirty="0">
                          <a:solidFill>
                            <a:schemeClr val="dk1"/>
                          </a:solidFill>
                          <a:effectLst/>
                          <a:latin typeface="Gabriola" panose="04040605051002020D02" pitchFamily="82" charset="0"/>
                          <a:ea typeface="+mn-ea"/>
                          <a:cs typeface="+mn-cs"/>
                        </a:rPr>
                        <a:t> </a:t>
                      </a:r>
                      <a:r>
                        <a:rPr lang="fr-FR" sz="1200" b="1" i="0" kern="1200" baseline="0" dirty="0">
                          <a:solidFill>
                            <a:schemeClr val="dk1"/>
                          </a:solidFill>
                          <a:effectLst/>
                          <a:latin typeface="Gabriola" panose="04040605051002020D02" pitchFamily="82" charset="0"/>
                          <a:ea typeface="+mn-ea"/>
                          <a:cs typeface="+mn-cs"/>
                        </a:rPr>
                        <a:t>Angers</a:t>
                      </a:r>
                      <a:r>
                        <a:rPr lang="fr-FR" sz="1200" b="1" dirty="0">
                          <a:latin typeface="Gabriola" panose="04040605051002020D02" pitchFamily="82" charset="0"/>
                        </a:rPr>
                        <a:t> </a:t>
                      </a:r>
                    </a:p>
                    <a:p>
                      <a:pPr marL="171450" marR="0" indent="-171450" algn="l" defTabSz="914400" rtl="0" eaLnBrk="1" fontAlgn="auto" latinLnBrk="0" hangingPunct="1">
                        <a:lnSpc>
                          <a:spcPct val="100000"/>
                        </a:lnSpc>
                        <a:spcBef>
                          <a:spcPts val="0"/>
                        </a:spcBef>
                        <a:spcAft>
                          <a:spcPts val="0"/>
                        </a:spcAft>
                        <a:buClrTx/>
                        <a:buSzTx/>
                        <a:buFont typeface="Wingdings"/>
                        <a:buChar char=")"/>
                        <a:tabLst/>
                        <a:defRPr/>
                      </a:pPr>
                      <a:r>
                        <a:rPr lang="en-US" sz="1200" dirty="0">
                          <a:latin typeface="Gabriola" panose="04040605051002020D02" pitchFamily="82" charset="0"/>
                        </a:rPr>
                        <a:t>06 80 51 44 17 </a:t>
                      </a:r>
                      <a:r>
                        <a:rPr lang="en-US" sz="1200" baseline="0" dirty="0">
                          <a:latin typeface="Gabriola" panose="04040605051002020D02" pitchFamily="82" charset="0"/>
                        </a:rPr>
                        <a:t>  </a:t>
                      </a:r>
                      <a:r>
                        <a:rPr lang="fr-FR" sz="1200" dirty="0">
                          <a:latin typeface="Gabriola" panose="04040605051002020D02" pitchFamily="82" charset="0"/>
                          <a:sym typeface="Wingdings"/>
                        </a:rPr>
                        <a:t></a:t>
                      </a:r>
                      <a:r>
                        <a:rPr lang="fr-FR" sz="1200" dirty="0">
                          <a:latin typeface="Gabriola" panose="04040605051002020D02" pitchFamily="82" charset="0"/>
                        </a:rPr>
                        <a:t> </a:t>
                      </a:r>
                      <a:r>
                        <a:rPr lang="en-US" sz="1200" dirty="0">
                          <a:latin typeface="Gabriola" panose="04040605051002020D02" pitchFamily="82" charset="0"/>
                          <a:hlinkClick r:id="rId6"/>
                        </a:rPr>
                        <a:t>jocelyne@boujema.net</a:t>
                      </a:r>
                      <a:endParaRPr lang="en-US" sz="1200" dirty="0">
                        <a:latin typeface="Gabriola" panose="04040605051002020D02" pitchFamily="82" charset="0"/>
                      </a:endParaRPr>
                    </a:p>
                  </a:txBody>
                  <a:tcPr/>
                </a:tc>
                <a:extLst>
                  <a:ext uri="{0D108BD9-81ED-4DB2-BD59-A6C34878D82A}">
                    <a16:rowId xmlns:a16="http://schemas.microsoft.com/office/drawing/2014/main" val="10001"/>
                  </a:ext>
                </a:extLst>
              </a:tr>
              <a:tr h="6148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a:latin typeface="Gabriola" panose="04040605051002020D02" pitchFamily="82" charset="0"/>
                        </a:rPr>
                        <a:t>Gérard Taquoi</a:t>
                      </a:r>
                      <a:endParaRPr lang="fr-FR" sz="1600" b="1" dirty="0">
                        <a:solidFill>
                          <a:schemeClr val="dk1"/>
                        </a:solidFill>
                        <a:latin typeface="Gabriola" panose="04040605051002020D02" pitchFamily="82"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dirty="0">
                          <a:latin typeface="Gabriola" panose="04040605051002020D02" pitchFamily="82" charset="0"/>
                        </a:rPr>
                        <a:t>24 rue du Renard 75004 Paris</a:t>
                      </a:r>
                    </a:p>
                    <a:p>
                      <a:pPr marL="171450" marR="0" indent="-171450" algn="l" defTabSz="914400" rtl="0" eaLnBrk="1" fontAlgn="auto" latinLnBrk="0" hangingPunct="1">
                        <a:lnSpc>
                          <a:spcPct val="100000"/>
                        </a:lnSpc>
                        <a:spcBef>
                          <a:spcPts val="0"/>
                        </a:spcBef>
                        <a:spcAft>
                          <a:spcPts val="0"/>
                        </a:spcAft>
                        <a:buClrTx/>
                        <a:buSzTx/>
                        <a:buFont typeface="Wingdings"/>
                        <a:buChar char=")"/>
                        <a:tabLst/>
                        <a:defRPr/>
                      </a:pPr>
                      <a:r>
                        <a:rPr lang="fr-FR" sz="1200" b="0" kern="1200" dirty="0">
                          <a:solidFill>
                            <a:schemeClr val="dk1"/>
                          </a:solidFill>
                          <a:latin typeface="Gabriola" panose="04040605051002020D02" pitchFamily="82" charset="0"/>
                          <a:ea typeface="+mn-ea"/>
                          <a:cs typeface="+mn-cs"/>
                        </a:rPr>
                        <a:t>06 07 09 72 15  </a:t>
                      </a:r>
                      <a:r>
                        <a:rPr lang="fr-FR" sz="1200" dirty="0">
                          <a:latin typeface="Gabriola" panose="04040605051002020D02" pitchFamily="82" charset="0"/>
                          <a:sym typeface="Wingdings"/>
                        </a:rPr>
                        <a:t> </a:t>
                      </a:r>
                      <a:r>
                        <a:rPr lang="fr-FR" sz="1200" b="0" kern="1200" dirty="0">
                          <a:solidFill>
                            <a:schemeClr val="dk1"/>
                          </a:solidFill>
                          <a:latin typeface="Gabriola" panose="04040605051002020D02" pitchFamily="82" charset="0"/>
                          <a:ea typeface="+mn-ea"/>
                          <a:cs typeface="+mn-cs"/>
                          <a:hlinkClick r:id="rId7"/>
                        </a:rPr>
                        <a:t>f</a:t>
                      </a:r>
                      <a:r>
                        <a:rPr lang="fr-FR" sz="1200" kern="1200" dirty="0">
                          <a:solidFill>
                            <a:schemeClr val="dk1"/>
                          </a:solidFill>
                          <a:latin typeface="Gabriola" panose="04040605051002020D02" pitchFamily="82" charset="0"/>
                          <a:ea typeface="+mn-ea"/>
                          <a:cs typeface="+mn-cs"/>
                          <a:hlinkClick r:id="rId7"/>
                        </a:rPr>
                        <a:t>amille.taquoi@libertysurf.fr</a:t>
                      </a:r>
                      <a:endParaRPr lang="fr-FR" sz="1200" kern="1200" dirty="0">
                        <a:solidFill>
                          <a:schemeClr val="dk1"/>
                        </a:solidFill>
                        <a:latin typeface="Gabriola" panose="04040605051002020D02" pitchFamily="82"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a:latin typeface="Gabriola" panose="04040605051002020D02" pitchFamily="82" charset="0"/>
                        </a:rPr>
                        <a:t>Delphine Font </a:t>
                      </a:r>
                      <a:r>
                        <a:rPr lang="fr-FR" sz="1800" b="0" baseline="0" dirty="0">
                          <a:latin typeface="Gabriola" panose="04040605051002020D02" pitchFamily="82"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dirty="0">
                          <a:solidFill>
                            <a:schemeClr val="dk1"/>
                          </a:solidFill>
                          <a:effectLst/>
                          <a:latin typeface="Gabriola" panose="04040605051002020D02" pitchFamily="82" charset="0"/>
                          <a:ea typeface="+mn-ea"/>
                          <a:cs typeface="+mn-cs"/>
                        </a:rPr>
                        <a:t>48 rue Saint Honoré 75001 </a:t>
                      </a:r>
                      <a:r>
                        <a:rPr lang="fr-FR" sz="1200" b="1" i="0" kern="1200" dirty="0">
                          <a:solidFill>
                            <a:schemeClr val="dk1"/>
                          </a:solidFill>
                          <a:effectLst/>
                          <a:latin typeface="Gabriola" panose="04040605051002020D02" pitchFamily="82" charset="0"/>
                          <a:ea typeface="+mn-ea"/>
                          <a:cs typeface="+mn-cs"/>
                        </a:rPr>
                        <a:t>Paris</a:t>
                      </a:r>
                    </a:p>
                    <a:p>
                      <a:pPr marL="171450" marR="0" indent="-171450" algn="l" defTabSz="914400" rtl="0" eaLnBrk="1" fontAlgn="auto" latinLnBrk="0" hangingPunct="1">
                        <a:lnSpc>
                          <a:spcPct val="100000"/>
                        </a:lnSpc>
                        <a:spcBef>
                          <a:spcPts val="0"/>
                        </a:spcBef>
                        <a:spcAft>
                          <a:spcPts val="0"/>
                        </a:spcAft>
                        <a:buClrTx/>
                        <a:buSzTx/>
                        <a:buFont typeface="Wingdings"/>
                        <a:buChar char=")"/>
                        <a:tabLst/>
                        <a:defRPr/>
                      </a:pPr>
                      <a:r>
                        <a:rPr lang="en-US" sz="1200" dirty="0">
                          <a:latin typeface="Gabriola" panose="04040605051002020D02" pitchFamily="82" charset="0"/>
                        </a:rPr>
                        <a:t>06 71 73 12 02 </a:t>
                      </a:r>
                      <a:r>
                        <a:rPr lang="en-US" sz="1200" baseline="0" dirty="0">
                          <a:latin typeface="Gabriola" panose="04040605051002020D02" pitchFamily="82" charset="0"/>
                        </a:rPr>
                        <a:t> </a:t>
                      </a:r>
                      <a:r>
                        <a:rPr lang="fr-FR" sz="1200" dirty="0">
                          <a:latin typeface="Gabriola" panose="04040605051002020D02" pitchFamily="82" charset="0"/>
                          <a:sym typeface="Wingdings"/>
                        </a:rPr>
                        <a:t> </a:t>
                      </a:r>
                      <a:r>
                        <a:rPr lang="en-US" sz="1200" dirty="0">
                          <a:latin typeface="Gabriola" panose="04040605051002020D02" pitchFamily="82" charset="0"/>
                          <a:hlinkClick r:id="rId8"/>
                        </a:rPr>
                        <a:t>delphine.font@aliceadsl.fr</a:t>
                      </a:r>
                      <a:endParaRPr lang="en-US" sz="1200" dirty="0">
                        <a:latin typeface="Gabriola" panose="04040605051002020D02" pitchFamily="82" charset="0"/>
                      </a:endParaRPr>
                    </a:p>
                  </a:txBody>
                  <a:tcPr/>
                </a:tc>
                <a:extLst>
                  <a:ext uri="{0D108BD9-81ED-4DB2-BD59-A6C34878D82A}">
                    <a16:rowId xmlns:a16="http://schemas.microsoft.com/office/drawing/2014/main" val="10002"/>
                  </a:ext>
                </a:extLst>
              </a:tr>
              <a:tr h="648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a:latin typeface="Gabriola" panose="04040605051002020D02" pitchFamily="82" charset="0"/>
                        </a:rPr>
                        <a:t>Zoé </a:t>
                      </a:r>
                      <a:r>
                        <a:rPr lang="fr-FR" sz="1600" b="1" dirty="0" err="1">
                          <a:latin typeface="Gabriola" panose="04040605051002020D02" pitchFamily="82" charset="0"/>
                        </a:rPr>
                        <a:t>Pairaud</a:t>
                      </a:r>
                      <a:r>
                        <a:rPr lang="fr-FR" sz="1800" b="1" dirty="0">
                          <a:latin typeface="Gabriola" panose="04040605051002020D02" pitchFamily="82"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dirty="0">
                          <a:latin typeface="Gabriola" panose="04040605051002020D02" pitchFamily="82" charset="0"/>
                        </a:rPr>
                        <a:t>2 rue de la </a:t>
                      </a:r>
                      <a:r>
                        <a:rPr lang="fr-FR" sz="1200" b="0" dirty="0" err="1">
                          <a:latin typeface="Gabriola" panose="04040605051002020D02" pitchFamily="82" charset="0"/>
                        </a:rPr>
                        <a:t>Pajaudière</a:t>
                      </a:r>
                      <a:r>
                        <a:rPr lang="fr-FR" sz="1200" b="0" dirty="0">
                          <a:latin typeface="Gabriola" panose="04040605051002020D02" pitchFamily="82" charset="0"/>
                        </a:rPr>
                        <a:t> </a:t>
                      </a:r>
                      <a:r>
                        <a:rPr lang="fr-FR" sz="1200" b="0" kern="1200" dirty="0">
                          <a:solidFill>
                            <a:schemeClr val="dk1"/>
                          </a:solidFill>
                          <a:latin typeface="Gabriola" panose="04040605051002020D02" pitchFamily="82" charset="0"/>
                          <a:ea typeface="+mn-ea"/>
                          <a:cs typeface="+mn-cs"/>
                        </a:rPr>
                        <a:t>85210  Saint Jean de Beugne</a:t>
                      </a:r>
                    </a:p>
                    <a:p>
                      <a:pPr marL="171450" marR="0" indent="-171450" algn="l" defTabSz="914400" rtl="0" eaLnBrk="1" fontAlgn="auto" latinLnBrk="0" hangingPunct="1">
                        <a:lnSpc>
                          <a:spcPct val="100000"/>
                        </a:lnSpc>
                        <a:spcBef>
                          <a:spcPts val="0"/>
                        </a:spcBef>
                        <a:spcAft>
                          <a:spcPts val="0"/>
                        </a:spcAft>
                        <a:buClrTx/>
                        <a:buSzTx/>
                        <a:buFont typeface="Wingdings"/>
                        <a:buChar char=")"/>
                        <a:tabLst/>
                        <a:defRPr/>
                      </a:pPr>
                      <a:r>
                        <a:rPr lang="fr-FR" sz="1200" kern="1200" dirty="0">
                          <a:solidFill>
                            <a:schemeClr val="dk1"/>
                          </a:solidFill>
                          <a:latin typeface="Gabriola" panose="04040605051002020D02" pitchFamily="82" charset="0"/>
                          <a:ea typeface="+mn-ea"/>
                          <a:cs typeface="+mn-cs"/>
                        </a:rPr>
                        <a:t>06 89 06 81 63  </a:t>
                      </a:r>
                      <a:r>
                        <a:rPr lang="fr-FR" sz="1200" dirty="0">
                          <a:latin typeface="Gabriola" panose="04040605051002020D02" pitchFamily="82" charset="0"/>
                          <a:sym typeface="Wingdings"/>
                        </a:rPr>
                        <a:t> </a:t>
                      </a:r>
                      <a:r>
                        <a:rPr lang="fr-FR" sz="1200" kern="1200" dirty="0">
                          <a:solidFill>
                            <a:schemeClr val="dk1"/>
                          </a:solidFill>
                          <a:latin typeface="Gabriola" panose="04040605051002020D02" pitchFamily="82" charset="0"/>
                          <a:ea typeface="+mn-ea"/>
                          <a:cs typeface="+mn-cs"/>
                          <a:hlinkClick r:id="rId9"/>
                        </a:rPr>
                        <a:t>zoepairaud@wanadoo.fr</a:t>
                      </a:r>
                      <a:endParaRPr lang="fr-FR" sz="1200" kern="1200" dirty="0">
                        <a:solidFill>
                          <a:schemeClr val="dk1"/>
                        </a:solidFill>
                        <a:latin typeface="Gabriola" panose="04040605051002020D02" pitchFamily="82"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a:latin typeface="Gabriola" panose="04040605051002020D02" pitchFamily="82" charset="0"/>
                        </a:rPr>
                        <a:t>Pauline </a:t>
                      </a:r>
                      <a:r>
                        <a:rPr lang="fr-FR" sz="1600" b="1" dirty="0" err="1">
                          <a:latin typeface="Gabriola" panose="04040605051002020D02" pitchFamily="82" charset="0"/>
                        </a:rPr>
                        <a:t>Guerisse</a:t>
                      </a:r>
                      <a:r>
                        <a:rPr lang="fr-FR" sz="1600" b="1" dirty="0">
                          <a:latin typeface="Gabriola" panose="04040605051002020D02" pitchFamily="82" charset="0"/>
                        </a:rPr>
                        <a:t>-Morel</a:t>
                      </a:r>
                      <a:r>
                        <a:rPr lang="fr-FR" sz="1200" dirty="0"/>
                        <a:t> </a:t>
                      </a:r>
                      <a:r>
                        <a:rPr lang="fr-FR" sz="1200" baseline="0" dirty="0"/>
                        <a:t>                        </a:t>
                      </a:r>
                      <a:r>
                        <a:rPr lang="fr-FR" sz="1200" kern="1200" dirty="0">
                          <a:solidFill>
                            <a:schemeClr val="dk1"/>
                          </a:solidFill>
                          <a:latin typeface="Gabriola" panose="04040605051002020D02" pitchFamily="82" charset="0"/>
                          <a:ea typeface="+mn-ea"/>
                          <a:cs typeface="+mn-cs"/>
                        </a:rPr>
                        <a:t>Rennes 35</a:t>
                      </a:r>
                      <a:endParaRPr lang="fr-FR" sz="1200" b="0" i="0" kern="1200" dirty="0">
                        <a:solidFill>
                          <a:schemeClr val="dk1"/>
                        </a:solidFill>
                        <a:effectLst/>
                        <a:latin typeface="Gabriola" panose="04040605051002020D02" pitchFamily="82"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dirty="0">
                          <a:solidFill>
                            <a:schemeClr val="dk1"/>
                          </a:solidFill>
                          <a:effectLst/>
                          <a:latin typeface="Gabriola" panose="04040605051002020D02" pitchFamily="82" charset="0"/>
                          <a:ea typeface="+mn-ea"/>
                          <a:cs typeface="+mn-cs"/>
                        </a:rPr>
                        <a:t>10 impasse Léo Ferré </a:t>
                      </a:r>
                      <a:r>
                        <a:rPr lang="fr-FR" sz="1200" b="1" i="0" kern="1200" dirty="0">
                          <a:solidFill>
                            <a:schemeClr val="dk1"/>
                          </a:solidFill>
                          <a:effectLst/>
                          <a:latin typeface="Gabriola" panose="04040605051002020D02" pitchFamily="82" charset="0"/>
                          <a:ea typeface="+mn-ea"/>
                          <a:cs typeface="+mn-cs"/>
                        </a:rPr>
                        <a:t>35</a:t>
                      </a:r>
                      <a:r>
                        <a:rPr lang="fr-FR" sz="1200" b="0" i="0" kern="1200" dirty="0">
                          <a:solidFill>
                            <a:schemeClr val="dk1"/>
                          </a:solidFill>
                          <a:effectLst/>
                          <a:latin typeface="Gabriola" panose="04040605051002020D02" pitchFamily="82" charset="0"/>
                          <a:ea typeface="+mn-ea"/>
                          <a:cs typeface="+mn-cs"/>
                        </a:rPr>
                        <a:t>170 Bruz</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t> </a:t>
                      </a:r>
                      <a:r>
                        <a:rPr lang="fr-FR" sz="1200" b="0" kern="1200" dirty="0">
                          <a:solidFill>
                            <a:schemeClr val="dk1"/>
                          </a:solidFill>
                          <a:latin typeface="Gabriola" panose="04040605051002020D02" pitchFamily="82" charset="0"/>
                          <a:ea typeface="+mn-ea"/>
                          <a:cs typeface="+mn-cs"/>
                          <a:sym typeface="Wingdings"/>
                        </a:rPr>
                        <a:t> </a:t>
                      </a:r>
                      <a:r>
                        <a:rPr lang="fr-FR" sz="1200" dirty="0">
                          <a:latin typeface="Gabriola" panose="04040605051002020D02" pitchFamily="82" charset="0"/>
                        </a:rPr>
                        <a:t> 06 81 43 95 58  </a:t>
                      </a:r>
                      <a:r>
                        <a:rPr lang="fr-FR" sz="1200" dirty="0">
                          <a:latin typeface="Gabriola" panose="04040605051002020D02" pitchFamily="82" charset="0"/>
                          <a:sym typeface="Wingdings"/>
                        </a:rPr>
                        <a:t></a:t>
                      </a:r>
                      <a:r>
                        <a:rPr lang="fr-FR" sz="1200" baseline="0" dirty="0">
                          <a:latin typeface="Gabriola" panose="04040605051002020D02" pitchFamily="82" charset="0"/>
                          <a:sym typeface="Wingdings"/>
                        </a:rPr>
                        <a:t> </a:t>
                      </a:r>
                      <a:r>
                        <a:rPr lang="fr-FR" sz="1200" dirty="0">
                          <a:latin typeface="Gabriola" panose="04040605051002020D02" pitchFamily="82" charset="0"/>
                          <a:hlinkClick r:id="rId10"/>
                        </a:rPr>
                        <a:t>pauline.guerisse@free.fr</a:t>
                      </a:r>
                      <a:endParaRPr lang="fr-FR" sz="1200" dirty="0">
                        <a:latin typeface="Gabriola" panose="04040605051002020D02" pitchFamily="82" charset="0"/>
                      </a:endParaRPr>
                    </a:p>
                  </a:txBody>
                  <a:tcPr/>
                </a:tc>
                <a:extLst>
                  <a:ext uri="{0D108BD9-81ED-4DB2-BD59-A6C34878D82A}">
                    <a16:rowId xmlns:a16="http://schemas.microsoft.com/office/drawing/2014/main" val="10003"/>
                  </a:ext>
                </a:extLst>
              </a:tr>
              <a:tr h="5497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kern="1200" dirty="0">
                          <a:solidFill>
                            <a:schemeClr val="dk1"/>
                          </a:solidFill>
                          <a:latin typeface="Gabriola" panose="04040605051002020D02" pitchFamily="82" charset="0"/>
                          <a:ea typeface="+mn-ea"/>
                          <a:cs typeface="+mn-cs"/>
                        </a:rPr>
                        <a:t>Audrey de la Grange</a:t>
                      </a:r>
                      <a:r>
                        <a:rPr lang="fr-FR" sz="1800" b="1" kern="1200" dirty="0">
                          <a:solidFill>
                            <a:schemeClr val="dk1"/>
                          </a:solidFill>
                          <a:latin typeface="Gabriola" panose="04040605051002020D02" pitchFamily="82" charset="0"/>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Wingdings"/>
                        <a:buChar char=")"/>
                        <a:tabLst/>
                        <a:defRPr/>
                      </a:pPr>
                      <a:r>
                        <a:rPr lang="fr-FR" sz="1200" dirty="0">
                          <a:latin typeface="Gabriola" panose="04040605051002020D02" pitchFamily="82" charset="0"/>
                        </a:rPr>
                        <a:t>06 88 67 71 58  </a:t>
                      </a:r>
                      <a:r>
                        <a:rPr lang="fr-FR" sz="1200" dirty="0">
                          <a:latin typeface="Gabriola" panose="04040605051002020D02" pitchFamily="82" charset="0"/>
                          <a:sym typeface="Wingdings"/>
                        </a:rPr>
                        <a:t></a:t>
                      </a:r>
                      <a:r>
                        <a:rPr lang="fr-FR" sz="1200" dirty="0">
                          <a:latin typeface="Gabriola" panose="04040605051002020D02" pitchFamily="82" charset="0"/>
                        </a:rPr>
                        <a:t> </a:t>
                      </a:r>
                      <a:r>
                        <a:rPr lang="fr-FR" sz="1200" dirty="0">
                          <a:latin typeface="Gabriola" panose="04040605051002020D02" pitchFamily="82" charset="0"/>
                          <a:hlinkClick r:id="rId11"/>
                        </a:rPr>
                        <a:t>audrey.delagrange@gmail.com</a:t>
                      </a:r>
                      <a:endParaRPr lang="fr-FR" sz="1200" dirty="0">
                        <a:latin typeface="Gabriola" panose="04040605051002020D02" pitchFamily="8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dirty="0">
                          <a:latin typeface="Gabriola" panose="04040605051002020D02" pitchFamily="82" charset="0"/>
                        </a:rPr>
                        <a:t>Gilles </a:t>
                      </a:r>
                      <a:r>
                        <a:rPr lang="fr-FR" sz="1600" b="1" dirty="0" err="1">
                          <a:latin typeface="Gabriola" panose="04040605051002020D02" pitchFamily="82" charset="0"/>
                        </a:rPr>
                        <a:t>Labouille</a:t>
                      </a:r>
                      <a:r>
                        <a:rPr lang="fr-FR" sz="1600" b="1" dirty="0">
                          <a:latin typeface="Gabriola" panose="04040605051002020D02" pitchFamily="82" charset="0"/>
                        </a:rPr>
                        <a:t> </a:t>
                      </a:r>
                      <a:r>
                        <a:rPr lang="fr-FR" sz="1600" b="1" baseline="0" dirty="0">
                          <a:latin typeface="Gabriola" panose="04040605051002020D02" pitchFamily="82"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dirty="0">
                          <a:solidFill>
                            <a:schemeClr val="dk1"/>
                          </a:solidFill>
                          <a:effectLst/>
                          <a:latin typeface="Gabriola" panose="04040605051002020D02" pitchFamily="82" charset="0"/>
                          <a:ea typeface="+mn-ea"/>
                          <a:cs typeface="+mn-cs"/>
                        </a:rPr>
                        <a:t>Saint André 29230 Pont-Aven</a:t>
                      </a:r>
                    </a:p>
                    <a:p>
                      <a:pPr marL="171450" marR="0" indent="-171450" algn="l" defTabSz="914400" rtl="0" eaLnBrk="1" fontAlgn="auto" latinLnBrk="0" hangingPunct="1">
                        <a:lnSpc>
                          <a:spcPct val="100000"/>
                        </a:lnSpc>
                        <a:spcBef>
                          <a:spcPts val="0"/>
                        </a:spcBef>
                        <a:spcAft>
                          <a:spcPts val="0"/>
                        </a:spcAft>
                        <a:buClrTx/>
                        <a:buSzTx/>
                        <a:buFont typeface="Wingdings"/>
                        <a:buChar char=")"/>
                        <a:tabLst/>
                        <a:defRPr/>
                      </a:pPr>
                      <a:r>
                        <a:rPr lang="en-US" sz="1200" dirty="0">
                          <a:latin typeface="Gabriola" panose="04040605051002020D02" pitchFamily="82" charset="0"/>
                        </a:rPr>
                        <a:t>06 63 77 81 40 </a:t>
                      </a:r>
                      <a:r>
                        <a:rPr lang="en-US" sz="1200" baseline="0" dirty="0">
                          <a:latin typeface="Gabriola" panose="04040605051002020D02" pitchFamily="82" charset="0"/>
                        </a:rPr>
                        <a:t> </a:t>
                      </a:r>
                      <a:r>
                        <a:rPr lang="fr-FR" sz="1200" dirty="0">
                          <a:latin typeface="Gabriola" panose="04040605051002020D02" pitchFamily="82" charset="0"/>
                          <a:sym typeface="Wingdings"/>
                        </a:rPr>
                        <a:t></a:t>
                      </a:r>
                      <a:r>
                        <a:rPr lang="fr-FR" sz="1200" dirty="0">
                          <a:latin typeface="Gabriola" panose="04040605051002020D02" pitchFamily="82" charset="0"/>
                        </a:rPr>
                        <a:t> </a:t>
                      </a:r>
                      <a:r>
                        <a:rPr lang="en-US" sz="1200" dirty="0">
                          <a:latin typeface="Gabriola" panose="04040605051002020D02" pitchFamily="82" charset="0"/>
                          <a:hlinkClick r:id="rId12"/>
                        </a:rPr>
                        <a:t>gillab2@wanadoo.fr</a:t>
                      </a:r>
                      <a:endParaRPr lang="en-US" sz="1200" dirty="0">
                        <a:latin typeface="Gabriola" panose="04040605051002020D02" pitchFamily="82" charset="0"/>
                      </a:endParaRPr>
                    </a:p>
                  </a:txBody>
                  <a:tcPr/>
                </a:tc>
                <a:extLst>
                  <a:ext uri="{0D108BD9-81ED-4DB2-BD59-A6C34878D82A}">
                    <a16:rowId xmlns:a16="http://schemas.microsoft.com/office/drawing/2014/main" val="10004"/>
                  </a:ext>
                </a:extLst>
              </a:tr>
              <a:tr h="4459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800" dirty="0">
                        <a:solidFill>
                          <a:srgbClr val="00B0F0"/>
                        </a:solidFill>
                        <a:latin typeface="Gabriola" panose="04040605051002020D02" pitchFamily="8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b="1" kern="1200" dirty="0">
                          <a:solidFill>
                            <a:schemeClr val="dk1"/>
                          </a:solidFill>
                          <a:latin typeface="Gabriola" panose="04040605051002020D02" pitchFamily="82" charset="0"/>
                          <a:ea typeface="+mn-ea"/>
                          <a:cs typeface="+mn-cs"/>
                        </a:rPr>
                        <a:t>Catherine Poitevin</a:t>
                      </a:r>
                      <a:r>
                        <a:rPr lang="fr-FR" sz="1800" b="1" kern="1200" dirty="0">
                          <a:solidFill>
                            <a:schemeClr val="dk1"/>
                          </a:solidFill>
                          <a:latin typeface="Gabriola" panose="04040605051002020D02" pitchFamily="82" charset="0"/>
                          <a:ea typeface="+mn-ea"/>
                          <a:cs typeface="+mn-cs"/>
                        </a:rPr>
                        <a:t>                 </a:t>
                      </a:r>
                      <a:endParaRPr lang="fr-FR" sz="1200" dirty="0">
                        <a:latin typeface="Gabriola" panose="04040605051002020D02" pitchFamily="82"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latin typeface="Gabriola" panose="04040605051002020D02" pitchFamily="82" charset="0"/>
                          <a:ea typeface="+mn-ea"/>
                          <a:cs typeface="+mn-cs"/>
                        </a:rPr>
                        <a:t>12 rue de la Bienfaisance 85500 </a:t>
                      </a:r>
                      <a:r>
                        <a:rPr lang="fr-FR" sz="1200" b="0" dirty="0">
                          <a:latin typeface="Gabriola" panose="04040605051002020D02" pitchFamily="82" charset="0"/>
                        </a:rPr>
                        <a:t>L</a:t>
                      </a:r>
                      <a:r>
                        <a:rPr lang="fr-FR" sz="1200" dirty="0">
                          <a:latin typeface="Gabriola" panose="04040605051002020D02" pitchFamily="82" charset="0"/>
                        </a:rPr>
                        <a:t>es Herbiers </a:t>
                      </a:r>
                    </a:p>
                    <a:p>
                      <a:pPr marL="171450" marR="0" indent="-171450" algn="l" defTabSz="914400" rtl="0" eaLnBrk="1" fontAlgn="auto" latinLnBrk="0" hangingPunct="1">
                        <a:lnSpc>
                          <a:spcPct val="100000"/>
                        </a:lnSpc>
                        <a:spcBef>
                          <a:spcPts val="0"/>
                        </a:spcBef>
                        <a:spcAft>
                          <a:spcPts val="0"/>
                        </a:spcAft>
                        <a:buClrTx/>
                        <a:buSzTx/>
                        <a:buFont typeface="Wingdings"/>
                        <a:buChar char=")"/>
                        <a:tabLst/>
                        <a:defRPr/>
                      </a:pPr>
                      <a:r>
                        <a:rPr lang="en-US" sz="1200" dirty="0">
                          <a:latin typeface="Gabriola" panose="04040605051002020D02" pitchFamily="82" charset="0"/>
                        </a:rPr>
                        <a:t>06 30 19 85 13  </a:t>
                      </a:r>
                      <a:r>
                        <a:rPr lang="fr-FR" sz="1200" dirty="0">
                          <a:latin typeface="Gabriola" panose="04040605051002020D02" pitchFamily="82" charset="0"/>
                          <a:sym typeface="Wingdings"/>
                        </a:rPr>
                        <a:t></a:t>
                      </a:r>
                      <a:r>
                        <a:rPr lang="fr-FR" sz="1200" baseline="0" dirty="0">
                          <a:latin typeface="Gabriola" panose="04040605051002020D02" pitchFamily="82" charset="0"/>
                          <a:sym typeface="Wingdings"/>
                        </a:rPr>
                        <a:t> </a:t>
                      </a:r>
                      <a:r>
                        <a:rPr lang="en-US" sz="1200" dirty="0">
                          <a:latin typeface="Gabriola" panose="04040605051002020D02" pitchFamily="82" charset="0"/>
                          <a:hlinkClick r:id="rId13"/>
                        </a:rPr>
                        <a:t>poitevin.catherine@orange.fr</a:t>
                      </a:r>
                      <a:endParaRPr lang="en-US" sz="1200" dirty="0">
                        <a:latin typeface="Gabriola" panose="04040605051002020D02" pitchFamily="82" charset="0"/>
                      </a:endParaRPr>
                    </a:p>
                  </a:txBody>
                  <a:tcPr/>
                </a:tc>
                <a:extLst>
                  <a:ext uri="{0D108BD9-81ED-4DB2-BD59-A6C34878D82A}">
                    <a16:rowId xmlns:a16="http://schemas.microsoft.com/office/drawing/2014/main" val="10006"/>
                  </a:ext>
                </a:extLst>
              </a:tr>
              <a:tr h="5790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800" dirty="0">
                        <a:solidFill>
                          <a:srgbClr val="00B0F0"/>
                        </a:solidFill>
                        <a:latin typeface="Gabriola" panose="04040605051002020D02" pitchFamily="82" charset="0"/>
                      </a:endParaRPr>
                    </a:p>
                  </a:txBody>
                  <a:tcPr/>
                </a:tc>
                <a:tc>
                  <a:txBody>
                    <a:bodyPr/>
                    <a:lstStyle/>
                    <a:p>
                      <a:pPr marL="0" indent="0">
                        <a:spcBef>
                          <a:spcPts val="0"/>
                        </a:spcBef>
                        <a:buClr>
                          <a:schemeClr val="accent5"/>
                        </a:buClr>
                        <a:buFont typeface="Wingdings" panose="05000000000000000000" pitchFamily="2" charset="2"/>
                        <a:buNone/>
                      </a:pPr>
                      <a:r>
                        <a:rPr lang="fr-FR" sz="1800" b="1" kern="1200" dirty="0">
                          <a:solidFill>
                            <a:schemeClr val="dk1"/>
                          </a:solidFill>
                          <a:latin typeface="Gabriola" panose="04040605051002020D02" pitchFamily="82" charset="0"/>
                          <a:ea typeface="+mn-ea"/>
                          <a:cs typeface="+mn-cs"/>
                        </a:rPr>
                        <a:t>Nada </a:t>
                      </a:r>
                      <a:r>
                        <a:rPr lang="fr-FR" sz="1800" b="1" kern="1200" dirty="0" err="1">
                          <a:solidFill>
                            <a:schemeClr val="dk1"/>
                          </a:solidFill>
                          <a:latin typeface="Gabriola" panose="04040605051002020D02" pitchFamily="82" charset="0"/>
                          <a:ea typeface="+mn-ea"/>
                          <a:cs typeface="+mn-cs"/>
                        </a:rPr>
                        <a:t>Rizk</a:t>
                      </a:r>
                      <a:r>
                        <a:rPr lang="fr-FR" sz="1800" b="1" kern="1200" dirty="0">
                          <a:solidFill>
                            <a:schemeClr val="dk1"/>
                          </a:solidFill>
                          <a:latin typeface="Gabriola" panose="04040605051002020D02" pitchFamily="82" charset="0"/>
                          <a:ea typeface="+mn-ea"/>
                          <a:cs typeface="+mn-cs"/>
                        </a:rPr>
                        <a:t> </a:t>
                      </a:r>
                      <a:r>
                        <a:rPr lang="fr-FR" sz="1800" b="0" kern="1200" baseline="0" dirty="0">
                          <a:solidFill>
                            <a:schemeClr val="dk1"/>
                          </a:solidFill>
                          <a:latin typeface="Gabriola" panose="04040605051002020D02" pitchFamily="82" charset="0"/>
                          <a:ea typeface="+mn-ea"/>
                          <a:cs typeface="+mn-cs"/>
                        </a:rPr>
                        <a:t>                       </a:t>
                      </a:r>
                      <a:r>
                        <a:rPr lang="fr-FR" sz="1200" kern="1200" dirty="0">
                          <a:solidFill>
                            <a:schemeClr val="dk1"/>
                          </a:solidFill>
                          <a:latin typeface="Gabriola" panose="04040605051002020D02" pitchFamily="82" charset="0"/>
                          <a:ea typeface="+mn-ea"/>
                          <a:cs typeface="+mn-cs"/>
                        </a:rPr>
                        <a:t>Paris 17ème </a:t>
                      </a:r>
                    </a:p>
                    <a:p>
                      <a:pPr marL="0" indent="0">
                        <a:spcBef>
                          <a:spcPts val="0"/>
                        </a:spcBef>
                        <a:buClr>
                          <a:schemeClr val="accent5"/>
                        </a:buClr>
                        <a:buFont typeface="Wingdings" panose="05000000000000000000" pitchFamily="2" charset="2"/>
                        <a:buNone/>
                      </a:pPr>
                      <a:r>
                        <a:rPr lang="fr-FR" sz="1200" b="0" i="0" kern="1200" dirty="0">
                          <a:solidFill>
                            <a:schemeClr val="dk1"/>
                          </a:solidFill>
                          <a:effectLst/>
                          <a:latin typeface="Gabriola" panose="04040605051002020D02" pitchFamily="82" charset="0"/>
                          <a:ea typeface="+mn-ea"/>
                          <a:cs typeface="+mn-cs"/>
                        </a:rPr>
                        <a:t>7 rue Gustave Flaubert 75017 Paris</a:t>
                      </a:r>
                      <a:endParaRPr lang="fr-FR" sz="1200" kern="1200" dirty="0">
                        <a:solidFill>
                          <a:schemeClr val="dk1"/>
                        </a:solidFill>
                        <a:latin typeface="Gabriola" panose="04040605051002020D02" pitchFamily="82" charset="0"/>
                        <a:ea typeface="+mn-ea"/>
                        <a:cs typeface="+mn-cs"/>
                      </a:endParaRPr>
                    </a:p>
                    <a:p>
                      <a:pPr marL="0" indent="0">
                        <a:spcBef>
                          <a:spcPts val="0"/>
                        </a:spcBef>
                        <a:buClr>
                          <a:schemeClr val="accent5"/>
                        </a:buClr>
                        <a:buFont typeface="Wingdings" panose="05000000000000000000" pitchFamily="2" charset="2"/>
                        <a:buNone/>
                      </a:pPr>
                      <a:r>
                        <a:rPr lang="fr-FR" sz="1200" kern="1200" dirty="0">
                          <a:solidFill>
                            <a:schemeClr val="dk1"/>
                          </a:solidFill>
                          <a:latin typeface="Gabriola" panose="04040605051002020D02" pitchFamily="82" charset="0"/>
                          <a:ea typeface="+mn-ea"/>
                          <a:cs typeface="+mn-cs"/>
                          <a:sym typeface="Wingdings"/>
                        </a:rPr>
                        <a:t> </a:t>
                      </a:r>
                      <a:r>
                        <a:rPr lang="en-US" sz="1200" kern="1200" dirty="0">
                          <a:solidFill>
                            <a:schemeClr val="dk1"/>
                          </a:solidFill>
                          <a:latin typeface="Gabriola" panose="04040605051002020D02" pitchFamily="82" charset="0"/>
                          <a:ea typeface="+mn-ea"/>
                          <a:cs typeface="+mn-cs"/>
                        </a:rPr>
                        <a:t>06 25 02 53 80 </a:t>
                      </a:r>
                      <a:r>
                        <a:rPr lang="en-US" sz="1200" kern="1200" baseline="0" dirty="0">
                          <a:solidFill>
                            <a:schemeClr val="dk1"/>
                          </a:solidFill>
                          <a:latin typeface="Gabriola" panose="04040605051002020D02" pitchFamily="82" charset="0"/>
                          <a:ea typeface="+mn-ea"/>
                          <a:cs typeface="+mn-cs"/>
                        </a:rPr>
                        <a:t>  </a:t>
                      </a:r>
                      <a:r>
                        <a:rPr lang="fr-FR" sz="1200" kern="1200" dirty="0">
                          <a:solidFill>
                            <a:schemeClr val="dk1"/>
                          </a:solidFill>
                          <a:latin typeface="Gabriola" panose="04040605051002020D02" pitchFamily="82" charset="0"/>
                          <a:ea typeface="+mn-ea"/>
                          <a:cs typeface="+mn-cs"/>
                          <a:sym typeface="Wingdings"/>
                        </a:rPr>
                        <a:t></a:t>
                      </a:r>
                      <a:r>
                        <a:rPr lang="fr-FR" sz="1200" kern="1200" dirty="0">
                          <a:solidFill>
                            <a:schemeClr val="dk1"/>
                          </a:solidFill>
                          <a:latin typeface="Gabriola" panose="04040605051002020D02" pitchFamily="82" charset="0"/>
                          <a:ea typeface="+mn-ea"/>
                          <a:cs typeface="+mn-cs"/>
                        </a:rPr>
                        <a:t> </a:t>
                      </a:r>
                      <a:r>
                        <a:rPr lang="en-US" sz="1200" kern="1200" dirty="0">
                          <a:solidFill>
                            <a:schemeClr val="dk1"/>
                          </a:solidFill>
                          <a:latin typeface="Gabriola" panose="04040605051002020D02" pitchFamily="82" charset="0"/>
                          <a:ea typeface="+mn-ea"/>
                          <a:cs typeface="+mn-cs"/>
                          <a:hlinkClick r:id="rId14"/>
                        </a:rPr>
                        <a:t>nadrizk@hotmail.com</a:t>
                      </a:r>
                      <a:endParaRPr lang="en-US" sz="1200" kern="1200" dirty="0">
                        <a:solidFill>
                          <a:schemeClr val="dk1"/>
                        </a:solidFill>
                        <a:latin typeface="Gabriola" panose="04040605051002020D02" pitchFamily="82" charset="0"/>
                        <a:ea typeface="+mn-ea"/>
                        <a:cs typeface="+mn-cs"/>
                      </a:endParaRPr>
                    </a:p>
                  </a:txBody>
                  <a:tcPr/>
                </a:tc>
                <a:extLst>
                  <a:ext uri="{0D108BD9-81ED-4DB2-BD59-A6C34878D82A}">
                    <a16:rowId xmlns:a16="http://schemas.microsoft.com/office/drawing/2014/main" val="10007"/>
                  </a:ext>
                </a:extLst>
              </a:tr>
              <a:tr h="6993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800" dirty="0">
                        <a:solidFill>
                          <a:srgbClr val="00B0F0"/>
                        </a:solidFill>
                        <a:latin typeface="Gabriola" panose="04040605051002020D02" pitchFamily="82" charset="0"/>
                      </a:endParaRPr>
                    </a:p>
                  </a:txBody>
                  <a:tcPr/>
                </a:tc>
                <a:tc>
                  <a:txBody>
                    <a:bodyPr/>
                    <a:lstStyle/>
                    <a:p>
                      <a:pPr marL="0" marR="0" indent="0" algn="l"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r>
                        <a:rPr lang="fr-FR" sz="1600" b="1" dirty="0">
                          <a:latin typeface="Gabriola" panose="04040605051002020D02" pitchFamily="82" charset="0"/>
                        </a:rPr>
                        <a:t>Marie-Noëlle </a:t>
                      </a:r>
                      <a:r>
                        <a:rPr lang="fr-FR" sz="1600" b="1" dirty="0" err="1">
                          <a:latin typeface="Gabriola" panose="04040605051002020D02" pitchFamily="82" charset="0"/>
                        </a:rPr>
                        <a:t>Willaime</a:t>
                      </a:r>
                      <a:r>
                        <a:rPr lang="fr-FR" sz="1200" b="1" dirty="0">
                          <a:latin typeface="Gill Sans MT" panose="020B0502020104020203" pitchFamily="34" charset="0"/>
                        </a:rPr>
                        <a:t> </a:t>
                      </a:r>
                      <a:r>
                        <a:rPr lang="fr-FR" sz="1200" b="0" baseline="0" dirty="0">
                          <a:latin typeface="Gill Sans MT" panose="020B0502020104020203" pitchFamily="34" charset="0"/>
                        </a:rPr>
                        <a:t>           </a:t>
                      </a:r>
                      <a:endParaRPr lang="fr-FR" sz="1200" b="0" baseline="0" dirty="0">
                        <a:latin typeface="Gabriola" panose="04040605051002020D02" pitchFamily="82" charset="0"/>
                      </a:endParaRPr>
                    </a:p>
                    <a:p>
                      <a:pPr marL="0" marR="0" indent="0" algn="l" defTabSz="914400" rtl="0" eaLnBrk="1" fontAlgn="auto" latinLnBrk="0" hangingPunct="1">
                        <a:lnSpc>
                          <a:spcPct val="100000"/>
                        </a:lnSpc>
                        <a:spcBef>
                          <a:spcPts val="0"/>
                        </a:spcBef>
                        <a:spcAft>
                          <a:spcPts val="0"/>
                        </a:spcAft>
                        <a:buClr>
                          <a:schemeClr val="accent5"/>
                        </a:buClr>
                        <a:buSzTx/>
                        <a:buFont typeface="Wingdings" panose="05000000000000000000" pitchFamily="2" charset="2"/>
                        <a:buNone/>
                        <a:tabLst/>
                        <a:defRPr/>
                      </a:pPr>
                      <a:r>
                        <a:rPr lang="fr-FR" sz="1200" b="0" i="0" kern="1200" dirty="0">
                          <a:solidFill>
                            <a:schemeClr val="dk1"/>
                          </a:solidFill>
                          <a:effectLst/>
                          <a:latin typeface="Gabriola" panose="04040605051002020D02" pitchFamily="82" charset="0"/>
                          <a:ea typeface="+mn-ea"/>
                          <a:cs typeface="+mn-cs"/>
                        </a:rPr>
                        <a:t>17 avenue de Lodève 34070 Montpellier </a:t>
                      </a:r>
                    </a:p>
                    <a:p>
                      <a:pPr marL="0" marR="0" indent="0" algn="l" defTabSz="914400" rtl="0" eaLnBrk="1" fontAlgn="auto" latinLnBrk="0" hangingPunct="1">
                        <a:lnSpc>
                          <a:spcPct val="100000"/>
                        </a:lnSpc>
                        <a:spcBef>
                          <a:spcPts val="0"/>
                        </a:spcBef>
                        <a:spcAft>
                          <a:spcPts val="0"/>
                        </a:spcAft>
                        <a:buClr>
                          <a:schemeClr val="accent5"/>
                        </a:buClr>
                        <a:buSzTx/>
                        <a:buFont typeface="Wingdings"/>
                        <a:buNone/>
                        <a:tabLst/>
                        <a:defRPr/>
                      </a:pPr>
                      <a:r>
                        <a:rPr lang="fr-FR" sz="1200" kern="1200" dirty="0">
                          <a:solidFill>
                            <a:schemeClr val="dk1"/>
                          </a:solidFill>
                          <a:latin typeface="Gabriola" panose="04040605051002020D02" pitchFamily="82" charset="0"/>
                          <a:ea typeface="+mn-ea"/>
                          <a:cs typeface="+mn-cs"/>
                          <a:sym typeface="Wingdings"/>
                        </a:rPr>
                        <a:t> </a:t>
                      </a:r>
                      <a:r>
                        <a:rPr lang="en-US" sz="1200" dirty="0">
                          <a:latin typeface="Gabriola" panose="04040605051002020D02" pitchFamily="82" charset="0"/>
                        </a:rPr>
                        <a:t>04 67 58 48 54 </a:t>
                      </a:r>
                      <a:r>
                        <a:rPr lang="en-US" sz="1200" baseline="0" dirty="0">
                          <a:latin typeface="Gabriola" panose="04040605051002020D02" pitchFamily="82" charset="0"/>
                        </a:rPr>
                        <a:t> </a:t>
                      </a:r>
                      <a:r>
                        <a:rPr lang="fr-FR" sz="1200" dirty="0">
                          <a:latin typeface="Gabriola" panose="04040605051002020D02" pitchFamily="82" charset="0"/>
                          <a:sym typeface="Wingdings"/>
                        </a:rPr>
                        <a:t></a:t>
                      </a:r>
                      <a:r>
                        <a:rPr lang="fr-FR" sz="1200" dirty="0">
                          <a:latin typeface="Gabriola" panose="04040605051002020D02" pitchFamily="82" charset="0"/>
                        </a:rPr>
                        <a:t> </a:t>
                      </a:r>
                      <a:r>
                        <a:rPr lang="en-US" sz="1200" dirty="0">
                          <a:latin typeface="Gabriola" panose="04040605051002020D02" pitchFamily="82" charset="0"/>
                          <a:hlinkClick r:id="rId15"/>
                        </a:rPr>
                        <a:t>mnwpsy@hotmail.fr</a:t>
                      </a:r>
                      <a:endParaRPr lang="en-US" sz="1200" dirty="0">
                        <a:latin typeface="Gabriola" panose="04040605051002020D02" pitchFamily="82" charset="0"/>
                      </a:endParaRPr>
                    </a:p>
                  </a:txBody>
                  <a:tcPr/>
                </a:tc>
                <a:extLst>
                  <a:ext uri="{0D108BD9-81ED-4DB2-BD59-A6C34878D82A}">
                    <a16:rowId xmlns:a16="http://schemas.microsoft.com/office/drawing/2014/main" val="10008"/>
                  </a:ext>
                </a:extLst>
              </a:tr>
            </a:tbl>
          </a:graphicData>
        </a:graphic>
      </p:graphicFrame>
      <p:sp>
        <p:nvSpPr>
          <p:cNvPr id="16" name="ZoneTexte 15"/>
          <p:cNvSpPr txBox="1"/>
          <p:nvPr/>
        </p:nvSpPr>
        <p:spPr>
          <a:xfrm>
            <a:off x="404662" y="6578987"/>
            <a:ext cx="6192689" cy="246221"/>
          </a:xfrm>
          <a:prstGeom prst="rect">
            <a:avLst/>
          </a:prstGeom>
          <a:noFill/>
        </p:spPr>
        <p:txBody>
          <a:bodyPr wrap="square" rtlCol="0">
            <a:spAutoFit/>
          </a:bodyPr>
          <a:lstStyle/>
          <a:p>
            <a:pPr algn="r"/>
            <a:r>
              <a:rPr lang="fr-FR" sz="1000" i="1" dirty="0">
                <a:latin typeface="Gill Sans MT" panose="020B0502020104020203" pitchFamily="34" charset="0"/>
              </a:rPr>
              <a:t>A noter : Suivre, au minimum, 60 h de supervision en groupe</a:t>
            </a:r>
            <a:endParaRPr lang="fr-FR" sz="1200" i="1" dirty="0">
              <a:latin typeface="Gill Sans MT" panose="020B0502020104020203" pitchFamily="34" charset="0"/>
            </a:endParaRPr>
          </a:p>
        </p:txBody>
      </p:sp>
      <p:sp>
        <p:nvSpPr>
          <p:cNvPr id="11" name="ZoneTexte 10"/>
          <p:cNvSpPr txBox="1"/>
          <p:nvPr/>
        </p:nvSpPr>
        <p:spPr>
          <a:xfrm>
            <a:off x="548680" y="6753200"/>
            <a:ext cx="5688632" cy="478336"/>
          </a:xfrm>
          <a:prstGeom prst="rect">
            <a:avLst/>
          </a:prstGeom>
          <a:noFill/>
        </p:spPr>
        <p:txBody>
          <a:bodyPr wrap="square" rtlCol="0">
            <a:spAutoFit/>
          </a:bodyPr>
          <a:lstStyle/>
          <a:p>
            <a:pPr algn="ctr">
              <a:lnSpc>
                <a:spcPct val="114000"/>
              </a:lnSpc>
            </a:pPr>
            <a:r>
              <a:rPr lang="fr-FR" sz="1500" b="1" dirty="0">
                <a:solidFill>
                  <a:schemeClr val="accent5"/>
                </a:solidFill>
                <a:latin typeface="Gill Sans MT" panose="020B0502020104020203" pitchFamily="34" charset="0"/>
              </a:rPr>
              <a:t>Calendrier 2020 des supervisions de groupe</a:t>
            </a:r>
          </a:p>
          <a:p>
            <a:pPr algn="ctr">
              <a:lnSpc>
                <a:spcPct val="114000"/>
              </a:lnSpc>
            </a:pPr>
            <a:endParaRPr lang="fr-FR" sz="300" b="1" dirty="0">
              <a:solidFill>
                <a:schemeClr val="accent5"/>
              </a:solidFill>
              <a:latin typeface="Gill Sans MT" panose="020B0502020104020203" pitchFamily="34" charset="0"/>
            </a:endParaRPr>
          </a:p>
          <a:p>
            <a:pPr algn="ctr">
              <a:lnSpc>
                <a:spcPct val="114000"/>
              </a:lnSpc>
            </a:pPr>
            <a:endParaRPr lang="fr-FR" sz="300" b="1" dirty="0">
              <a:solidFill>
                <a:schemeClr val="accent5"/>
              </a:solidFill>
              <a:latin typeface="Gill Sans MT" panose="020B0502020104020203" pitchFamily="34" charset="0"/>
            </a:endParaRPr>
          </a:p>
        </p:txBody>
      </p:sp>
      <p:graphicFrame>
        <p:nvGraphicFramePr>
          <p:cNvPr id="12" name="Tableau 11"/>
          <p:cNvGraphicFramePr>
            <a:graphicFrameLocks noGrp="1"/>
          </p:cNvGraphicFramePr>
          <p:nvPr>
            <p:extLst>
              <p:ext uri="{D42A27DB-BD31-4B8C-83A1-F6EECF244321}">
                <p14:modId xmlns:p14="http://schemas.microsoft.com/office/powerpoint/2010/main" val="2133105788"/>
              </p:ext>
            </p:extLst>
          </p:nvPr>
        </p:nvGraphicFramePr>
        <p:xfrm>
          <a:off x="252388" y="7041232"/>
          <a:ext cx="6281216" cy="1827554"/>
        </p:xfrm>
        <a:graphic>
          <a:graphicData uri="http://schemas.openxmlformats.org/drawingml/2006/table">
            <a:tbl>
              <a:tblPr firstRow="1" bandRow="1">
                <a:tableStyleId>{7DF18680-E054-41AD-8BC1-D1AEF772440D}</a:tableStyleId>
              </a:tblPr>
              <a:tblGrid>
                <a:gridCol w="1570304">
                  <a:extLst>
                    <a:ext uri="{9D8B030D-6E8A-4147-A177-3AD203B41FA5}">
                      <a16:colId xmlns:a16="http://schemas.microsoft.com/office/drawing/2014/main" val="20000"/>
                    </a:ext>
                  </a:extLst>
                </a:gridCol>
                <a:gridCol w="1570304">
                  <a:extLst>
                    <a:ext uri="{9D8B030D-6E8A-4147-A177-3AD203B41FA5}">
                      <a16:colId xmlns:a16="http://schemas.microsoft.com/office/drawing/2014/main" val="20001"/>
                    </a:ext>
                  </a:extLst>
                </a:gridCol>
                <a:gridCol w="1570304">
                  <a:extLst>
                    <a:ext uri="{9D8B030D-6E8A-4147-A177-3AD203B41FA5}">
                      <a16:colId xmlns:a16="http://schemas.microsoft.com/office/drawing/2014/main" val="20002"/>
                    </a:ext>
                  </a:extLst>
                </a:gridCol>
                <a:gridCol w="1570304">
                  <a:extLst>
                    <a:ext uri="{9D8B030D-6E8A-4147-A177-3AD203B41FA5}">
                      <a16:colId xmlns:a16="http://schemas.microsoft.com/office/drawing/2014/main" val="20003"/>
                    </a:ext>
                  </a:extLst>
                </a:gridCol>
              </a:tblGrid>
              <a:tr h="395566">
                <a:tc>
                  <a:txBody>
                    <a:bodyPr/>
                    <a:lstStyle/>
                    <a:p>
                      <a:pPr algn="ctr"/>
                      <a:r>
                        <a:rPr lang="fr-FR" sz="1200" dirty="0"/>
                        <a:t>Florence Taquoi </a:t>
                      </a:r>
                      <a:br>
                        <a:rPr lang="fr-FR" sz="1200" dirty="0"/>
                      </a:br>
                      <a:r>
                        <a:rPr lang="fr-FR" sz="1000" dirty="0"/>
                        <a:t>¤¤</a:t>
                      </a:r>
                    </a:p>
                  </a:txBody>
                  <a:tcPr anchor="ctr"/>
                </a:tc>
                <a:tc>
                  <a:txBody>
                    <a:bodyPr/>
                    <a:lstStyle/>
                    <a:p>
                      <a:pPr algn="ctr"/>
                      <a:r>
                        <a:rPr lang="fr-FR" sz="1200" dirty="0"/>
                        <a:t>Gérard Taquoi </a:t>
                      </a:r>
                      <a:br>
                        <a:rPr lang="fr-FR" sz="1200" dirty="0"/>
                      </a:br>
                      <a:r>
                        <a:rPr lang="fr-FR" sz="1000" dirty="0"/>
                        <a:t>l¤¤</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200" dirty="0"/>
                        <a:t>Gérard Taquoi </a:t>
                      </a:r>
                      <a:br>
                        <a:rPr lang="fr-FR" sz="1200" dirty="0"/>
                      </a:br>
                      <a:r>
                        <a:rPr lang="fr-FR" sz="1000" dirty="0"/>
                        <a:t>¤¤</a:t>
                      </a:r>
                    </a:p>
                  </a:txBody>
                  <a:tcPr anchor="ctr"/>
                </a:tc>
                <a:tc>
                  <a:txBody>
                    <a:bodyPr/>
                    <a:lstStyle/>
                    <a:p>
                      <a:pPr algn="ctr"/>
                      <a:r>
                        <a:rPr lang="fr-FR" sz="1200" dirty="0" err="1">
                          <a:solidFill>
                            <a:schemeClr val="bg1"/>
                          </a:solidFill>
                        </a:rPr>
                        <a:t>Adrey</a:t>
                      </a:r>
                      <a:r>
                        <a:rPr lang="fr-FR" sz="1200" baseline="0" dirty="0">
                          <a:solidFill>
                            <a:schemeClr val="bg1"/>
                          </a:solidFill>
                        </a:rPr>
                        <a:t> de la Grange</a:t>
                      </a:r>
                    </a:p>
                    <a:p>
                      <a:pPr algn="ctr"/>
                      <a:r>
                        <a:rPr lang="fr-FR" sz="1200" baseline="0" dirty="0">
                          <a:solidFill>
                            <a:schemeClr val="bg1"/>
                          </a:solidFill>
                        </a:rPr>
                        <a:t>¤¤</a:t>
                      </a:r>
                      <a:endParaRPr lang="fr-FR" sz="1200" dirty="0">
                        <a:solidFill>
                          <a:schemeClr val="bg1"/>
                        </a:solidFill>
                      </a:endParaRPr>
                    </a:p>
                  </a:txBody>
                  <a:tcPr anchor="ctr"/>
                </a:tc>
                <a:extLst>
                  <a:ext uri="{0D108BD9-81ED-4DB2-BD59-A6C34878D82A}">
                    <a16:rowId xmlns:a16="http://schemas.microsoft.com/office/drawing/2014/main" val="10000"/>
                  </a:ext>
                </a:extLst>
              </a:tr>
              <a:tr h="1370354">
                <a:tc>
                  <a:txBody>
                    <a:bodyPr/>
                    <a:lstStyle/>
                    <a:p>
                      <a:pPr algn="ctr"/>
                      <a:endParaRPr lang="fr-FR" sz="1000" kern="1200" dirty="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algn="ctr" defTabSz="914400" rtl="0" eaLnBrk="1" latinLnBrk="0" hangingPunct="1"/>
                      <a:endParaRPr lang="fr-FR" sz="1000" b="1" kern="1200" dirty="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algn="ctr" defTabSz="914400" rtl="0" eaLnBrk="1" latinLnBrk="0" hangingPunct="1"/>
                      <a:endParaRPr lang="fr-FR" sz="1000" b="1" kern="1200" dirty="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algn="ctr"/>
                      <a:endParaRPr lang="fr-FR" sz="10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79408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476672" y="344488"/>
            <a:ext cx="5904656" cy="646331"/>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fr-FR" sz="3600" b="1" cap="small" dirty="0">
                <a:solidFill>
                  <a:schemeClr val="accent5"/>
                </a:solidFill>
                <a:latin typeface="Gill Sans MT" panose="020B0502020104020203" pitchFamily="34" charset="0"/>
              </a:rPr>
              <a:t>Bulletin d’Inscription</a:t>
            </a:r>
          </a:p>
        </p:txBody>
      </p:sp>
      <p:sp>
        <p:nvSpPr>
          <p:cNvPr id="12" name="ZoneTexte 11"/>
          <p:cNvSpPr txBox="1"/>
          <p:nvPr/>
        </p:nvSpPr>
        <p:spPr>
          <a:xfrm>
            <a:off x="292274" y="999203"/>
            <a:ext cx="6381328" cy="8586966"/>
          </a:xfrm>
          <a:prstGeom prst="rect">
            <a:avLst/>
          </a:prstGeom>
          <a:noFill/>
        </p:spPr>
        <p:txBody>
          <a:bodyPr wrap="square" rtlCol="0">
            <a:spAutoFit/>
          </a:bodyPr>
          <a:lstStyle/>
          <a:p>
            <a:pPr algn="ctr"/>
            <a:endParaRPr lang="fr-FR" sz="1400" dirty="0">
              <a:latin typeface="Gill Sans MT" panose="020B0502020104020203" pitchFamily="34" charset="0"/>
            </a:endParaRPr>
          </a:p>
          <a:p>
            <a:pPr algn="ctr"/>
            <a:r>
              <a:rPr lang="fr-FR" sz="1400" b="1" dirty="0">
                <a:solidFill>
                  <a:schemeClr val="accent5"/>
                </a:solidFill>
                <a:latin typeface="Gill Sans MT" panose="020B0502020104020203" pitchFamily="34" charset="0"/>
              </a:rPr>
              <a:t>A renvoyer à</a:t>
            </a:r>
            <a:r>
              <a:rPr lang="fr-FR" sz="1400" dirty="0">
                <a:latin typeface="Gill Sans MT" panose="020B0502020104020203" pitchFamily="34" charset="0"/>
              </a:rPr>
              <a:t> : Françoise DAVID</a:t>
            </a:r>
          </a:p>
          <a:p>
            <a:pPr algn="ctr"/>
            <a:r>
              <a:rPr lang="fr-FR" sz="1400" dirty="0">
                <a:sym typeface="Wingdings"/>
              </a:rPr>
              <a:t></a:t>
            </a:r>
            <a:r>
              <a:rPr lang="fr-FR" sz="1400" dirty="0"/>
              <a:t> </a:t>
            </a:r>
            <a:r>
              <a:rPr lang="fr-FR" sz="1400" dirty="0">
                <a:latin typeface="Gill Sans MT" panose="020B0502020104020203" pitchFamily="34" charset="0"/>
              </a:rPr>
              <a:t>Lieu dit « </a:t>
            </a:r>
            <a:r>
              <a:rPr lang="fr-FR" sz="1400" dirty="0" err="1">
                <a:latin typeface="Gill Sans MT" panose="020B0502020104020203" pitchFamily="34" charset="0"/>
              </a:rPr>
              <a:t>Richou</a:t>
            </a:r>
            <a:r>
              <a:rPr lang="fr-FR" sz="1400" dirty="0">
                <a:latin typeface="Gill Sans MT" panose="020B0502020104020203" pitchFamily="34" charset="0"/>
              </a:rPr>
              <a:t> » 29380 BANNALEC</a:t>
            </a:r>
          </a:p>
          <a:p>
            <a:pPr algn="ctr"/>
            <a:r>
              <a:rPr lang="fr-FR" sz="1400" dirty="0">
                <a:latin typeface="Gill Sans MT" panose="020B0502020104020203" pitchFamily="34" charset="0"/>
              </a:rPr>
              <a:t>accompagné des éléments listés ci-dessous</a:t>
            </a:r>
          </a:p>
          <a:p>
            <a:pPr algn="ctr"/>
            <a:r>
              <a:rPr lang="fr-FR" sz="1200" b="1" dirty="0">
                <a:solidFill>
                  <a:srgbClr val="FF0000"/>
                </a:solidFill>
                <a:latin typeface="Gill Sans MT" panose="020B0502020104020203" pitchFamily="34" charset="0"/>
              </a:rPr>
              <a:t>A compléter en lettres capitales, svp - merci</a:t>
            </a:r>
            <a:endParaRPr lang="en-US" sz="1200" b="1" dirty="0">
              <a:solidFill>
                <a:srgbClr val="FF0000"/>
              </a:solidFill>
              <a:latin typeface="Gill Sans MT" panose="020B0502020104020203" pitchFamily="34" charset="0"/>
            </a:endParaRPr>
          </a:p>
          <a:p>
            <a:r>
              <a:rPr lang="fr-FR" sz="1400" dirty="0">
                <a:latin typeface="Gill Sans MT" panose="020B0502020104020203" pitchFamily="34" charset="0"/>
              </a:rPr>
              <a:t> </a:t>
            </a:r>
            <a:endParaRPr lang="en-US" sz="1400" dirty="0">
              <a:latin typeface="Gill Sans MT" panose="020B0502020104020203" pitchFamily="34" charset="0"/>
            </a:endParaRPr>
          </a:p>
          <a:p>
            <a:r>
              <a:rPr lang="fr-FR" sz="1400" dirty="0">
                <a:latin typeface="Gill Sans MT" panose="020B0502020104020203" pitchFamily="34" charset="0"/>
              </a:rPr>
              <a:t>Nom |__|__|__|__|__|__|__|__|__|__|__|__|__|__|__|__|__|__|__|__|__|__|__| </a:t>
            </a:r>
          </a:p>
          <a:p>
            <a:pPr>
              <a:spcBef>
                <a:spcPts val="300"/>
              </a:spcBef>
            </a:pPr>
            <a:r>
              <a:rPr lang="fr-FR" sz="1400" dirty="0">
                <a:latin typeface="Gill Sans MT" panose="020B0502020104020203" pitchFamily="34" charset="0"/>
              </a:rPr>
              <a:t>Prénom  |__|__|__|__|__|__|__|__|__|__|__|__|__|__|__|__|__|__|__|__|__|__|</a:t>
            </a:r>
            <a:endParaRPr lang="en-US" sz="1400" dirty="0">
              <a:latin typeface="Gill Sans MT" panose="020B0502020104020203" pitchFamily="34" charset="0"/>
            </a:endParaRPr>
          </a:p>
          <a:p>
            <a:endParaRPr lang="en-US" sz="1400" dirty="0">
              <a:latin typeface="Gill Sans MT" panose="020B0502020104020203" pitchFamily="34" charset="0"/>
            </a:endParaRPr>
          </a:p>
          <a:p>
            <a:r>
              <a:rPr lang="fr-FR" sz="1400" dirty="0">
                <a:latin typeface="Gill Sans MT" panose="020B0502020104020203" pitchFamily="34" charset="0"/>
              </a:rPr>
              <a:t>Adresse |__|__|__|__|__|__|__|__|__|__|__|__|__|__|__|__|__|__|__|__|__|__|</a:t>
            </a:r>
            <a:endParaRPr lang="en-US" sz="1400" dirty="0">
              <a:latin typeface="Gill Sans MT" panose="020B0502020104020203" pitchFamily="34" charset="0"/>
            </a:endParaRPr>
          </a:p>
          <a:p>
            <a:pPr>
              <a:spcBef>
                <a:spcPts val="300"/>
              </a:spcBef>
            </a:pPr>
            <a:r>
              <a:rPr lang="fr-FR" sz="1400" dirty="0">
                <a:latin typeface="Gill Sans MT" panose="020B0502020104020203" pitchFamily="34" charset="0"/>
              </a:rPr>
              <a:t>Code Postal |__|__|__|__|__|__|  </a:t>
            </a:r>
          </a:p>
          <a:p>
            <a:pPr>
              <a:spcBef>
                <a:spcPts val="300"/>
              </a:spcBef>
            </a:pPr>
            <a:r>
              <a:rPr lang="fr-FR" sz="1400" dirty="0">
                <a:latin typeface="Gill Sans MT" panose="020B0502020104020203" pitchFamily="34" charset="0"/>
              </a:rPr>
              <a:t>Ville : |__|__|__|__|__|__|__|__|__|__|__|__|__|__|_</a:t>
            </a:r>
            <a:r>
              <a:rPr lang="en-US" sz="1400" dirty="0">
                <a:latin typeface="Gill Sans MT" panose="020B0502020104020203" pitchFamily="34" charset="0"/>
              </a:rPr>
              <a:t>_|__|__|__|__|__|__|__|__|</a:t>
            </a:r>
            <a:r>
              <a:rPr lang="fr-FR" sz="1400" dirty="0">
                <a:latin typeface="Gill Sans MT" panose="020B0502020104020203" pitchFamily="34" charset="0"/>
              </a:rPr>
              <a:t> </a:t>
            </a:r>
            <a:endParaRPr lang="en-US" sz="1400" dirty="0">
              <a:latin typeface="Gill Sans MT" panose="020B0502020104020203" pitchFamily="34" charset="0"/>
            </a:endParaRPr>
          </a:p>
          <a:p>
            <a:endParaRPr lang="fr-FR" sz="1400" dirty="0">
              <a:latin typeface="Gill Sans MT" panose="020B0502020104020203" pitchFamily="34" charset="0"/>
            </a:endParaRPr>
          </a:p>
          <a:p>
            <a:r>
              <a:rPr lang="fr-FR" sz="1400" dirty="0">
                <a:latin typeface="Gill Sans MT" panose="020B0502020104020203" pitchFamily="34" charset="0"/>
              </a:rPr>
              <a:t>Téléphone : |___|___|___|___|___|___|___|___|___|___|</a:t>
            </a:r>
            <a:br>
              <a:rPr lang="fr-FR" sz="1400" dirty="0">
                <a:latin typeface="Gill Sans MT" panose="020B0502020104020203" pitchFamily="34" charset="0"/>
              </a:rPr>
            </a:br>
            <a:r>
              <a:rPr lang="fr-FR" sz="1400" dirty="0">
                <a:latin typeface="Gill Sans MT" panose="020B0502020104020203" pitchFamily="34" charset="0"/>
              </a:rPr>
              <a:t>Email : ______________________________@_________________________</a:t>
            </a:r>
            <a:endParaRPr lang="en-US" sz="1400" dirty="0">
              <a:latin typeface="Gill Sans MT" panose="020B0502020104020203" pitchFamily="34" charset="0"/>
            </a:endParaRPr>
          </a:p>
          <a:p>
            <a:r>
              <a:rPr lang="fr-FR" sz="1400" dirty="0">
                <a:latin typeface="Gill Sans MT" panose="020B0502020104020203" pitchFamily="34" charset="0"/>
              </a:rPr>
              <a:t> </a:t>
            </a:r>
            <a:endParaRPr lang="en-US" sz="1400" dirty="0">
              <a:latin typeface="Gill Sans MT" panose="020B0502020104020203" pitchFamily="34" charset="0"/>
            </a:endParaRPr>
          </a:p>
          <a:p>
            <a:r>
              <a:rPr lang="fr-FR" sz="1400" dirty="0">
                <a:latin typeface="Gill Sans MT" panose="020B0502020104020203" pitchFamily="34" charset="0"/>
              </a:rPr>
              <a:t>Je souhaite m’inscrire à la formation </a:t>
            </a:r>
            <a:r>
              <a:rPr lang="fr-FR" sz="1400" b="1" dirty="0">
                <a:solidFill>
                  <a:schemeClr val="accent5"/>
                </a:solidFill>
                <a:latin typeface="Gill Sans MT" panose="020B0502020104020203" pitchFamily="34" charset="0"/>
              </a:rPr>
              <a:t>Praticien en REL </a:t>
            </a:r>
            <a:r>
              <a:rPr lang="fr-FR" sz="1400" dirty="0">
                <a:latin typeface="Gill Sans MT" panose="020B0502020104020203" pitchFamily="34" charset="0"/>
              </a:rPr>
              <a:t>et je complète mon dossier avec les éléments suivants : </a:t>
            </a:r>
            <a:endParaRPr lang="en-US" sz="1400" dirty="0">
              <a:latin typeface="Gill Sans MT" panose="020B0502020104020203" pitchFamily="34" charset="0"/>
            </a:endParaRPr>
          </a:p>
          <a:p>
            <a:r>
              <a:rPr lang="fr-FR" sz="1400" dirty="0">
                <a:latin typeface="Gill Sans MT" panose="020B0502020104020203" pitchFamily="34" charset="0"/>
              </a:rPr>
              <a:t> </a:t>
            </a:r>
            <a:endParaRPr lang="en-US" sz="1400" dirty="0">
              <a:latin typeface="Gill Sans MT" panose="020B0502020104020203" pitchFamily="34" charset="0"/>
            </a:endParaRPr>
          </a:p>
          <a:p>
            <a:pPr marL="285750" lvl="0" indent="-285750">
              <a:buFont typeface="Arial" panose="020B0604020202020204" pitchFamily="34" charset="0"/>
              <a:buChar char="•"/>
            </a:pPr>
            <a:r>
              <a:rPr lang="fr-FR" sz="1400" dirty="0">
                <a:latin typeface="Gill Sans MT" panose="020B0502020104020203" pitchFamily="34" charset="0"/>
              </a:rPr>
              <a:t>La fiche de renseignements dûment remplie</a:t>
            </a:r>
          </a:p>
          <a:p>
            <a:pPr marL="285750" lvl="0" indent="-285750">
              <a:buFont typeface="Arial" panose="020B0604020202020204" pitchFamily="34" charset="0"/>
              <a:buChar char="•"/>
            </a:pPr>
            <a:r>
              <a:rPr lang="fr-FR" sz="1400" dirty="0">
                <a:latin typeface="Gill Sans MT" panose="020B0502020104020203" pitchFamily="34" charset="0"/>
              </a:rPr>
              <a:t>Un chèque d’adhésion à l’ADREL de 30 € (adhésion annuelle)</a:t>
            </a:r>
            <a:endParaRPr lang="en-US" sz="1400" dirty="0">
              <a:latin typeface="Gill Sans MT" panose="020B0502020104020203" pitchFamily="34" charset="0"/>
            </a:endParaRPr>
          </a:p>
          <a:p>
            <a:pPr marL="285750" lvl="0" indent="-285750">
              <a:buFont typeface="Arial" panose="020B0604020202020204" pitchFamily="34" charset="0"/>
              <a:buChar char="•"/>
            </a:pPr>
            <a:r>
              <a:rPr lang="fr-FR" sz="1400" dirty="0">
                <a:latin typeface="Gill Sans MT" panose="020B0502020104020203" pitchFamily="34" charset="0"/>
              </a:rPr>
              <a:t>Un chèque d’Arrhes de 432 € correspondant  à 10 % du coût total de la formation</a:t>
            </a:r>
            <a:endParaRPr lang="en-US" sz="1400" dirty="0">
              <a:latin typeface="Gill Sans MT" panose="020B0502020104020203" pitchFamily="34" charset="0"/>
            </a:endParaRPr>
          </a:p>
          <a:p>
            <a:pPr marL="285750" lvl="0" indent="-285750">
              <a:buFont typeface="Arial" panose="020B0604020202020204" pitchFamily="34" charset="0"/>
              <a:buChar char="•"/>
            </a:pPr>
            <a:r>
              <a:rPr lang="fr-FR" sz="1400" dirty="0">
                <a:latin typeface="Gill Sans MT" panose="020B0502020104020203" pitchFamily="34" charset="0"/>
              </a:rPr>
              <a:t>Une photo d’identité</a:t>
            </a:r>
            <a:endParaRPr lang="en-US" sz="1400" dirty="0">
              <a:latin typeface="Gill Sans MT" panose="020B0502020104020203" pitchFamily="34" charset="0"/>
            </a:endParaRPr>
          </a:p>
          <a:p>
            <a:pPr marL="285750" lvl="0" indent="-285750">
              <a:buFont typeface="Arial" panose="020B0604020202020204" pitchFamily="34" charset="0"/>
              <a:buChar char="•"/>
            </a:pPr>
            <a:r>
              <a:rPr lang="fr-FR" sz="1400" dirty="0">
                <a:latin typeface="Gill Sans MT" panose="020B0502020104020203" pitchFamily="34" charset="0"/>
              </a:rPr>
              <a:t>Un CV et une lettre de motivation</a:t>
            </a:r>
            <a:endParaRPr lang="en-US" sz="1400" dirty="0">
              <a:latin typeface="Gill Sans MT" panose="020B0502020104020203" pitchFamily="34" charset="0"/>
            </a:endParaRPr>
          </a:p>
          <a:p>
            <a:r>
              <a:rPr lang="fr-FR" sz="1400" dirty="0">
                <a:latin typeface="Gill Sans MT" panose="020B0502020104020203" pitchFamily="34" charset="0"/>
              </a:rPr>
              <a:t> </a:t>
            </a:r>
            <a:endParaRPr lang="en-US" sz="1400" dirty="0">
              <a:latin typeface="Gill Sans MT" panose="020B0502020104020203" pitchFamily="34" charset="0"/>
            </a:endParaRPr>
          </a:p>
          <a:p>
            <a:pPr algn="ctr"/>
            <a:r>
              <a:rPr lang="fr-FR" sz="1400" b="1" i="1" dirty="0">
                <a:solidFill>
                  <a:schemeClr val="accent5"/>
                </a:solidFill>
                <a:latin typeface="Gill Sans MT" panose="020B0502020104020203" pitchFamily="34" charset="0"/>
              </a:rPr>
              <a:t>Tout dossier incomplet ne sera pas pris en compte.</a:t>
            </a:r>
            <a:endParaRPr lang="en-US" sz="1400" b="1" i="1" dirty="0">
              <a:solidFill>
                <a:schemeClr val="accent5"/>
              </a:solidFill>
              <a:latin typeface="Gill Sans MT" panose="020B0502020104020203" pitchFamily="34" charset="0"/>
            </a:endParaRPr>
          </a:p>
          <a:p>
            <a:r>
              <a:rPr lang="fr-FR" sz="1400" dirty="0">
                <a:latin typeface="Gill Sans MT" panose="020B0502020104020203" pitchFamily="34" charset="0"/>
              </a:rPr>
              <a:t>  </a:t>
            </a:r>
            <a:endParaRPr lang="en-US" sz="1400" dirty="0">
              <a:latin typeface="Gill Sans MT" panose="020B0502020104020203" pitchFamily="34" charset="0"/>
            </a:endParaRPr>
          </a:p>
          <a:p>
            <a:pPr marL="285750" indent="-285750" algn="just">
              <a:buFont typeface="Wingdings" panose="05000000000000000000" pitchFamily="2" charset="2"/>
              <a:buChar char="q"/>
            </a:pPr>
            <a:r>
              <a:rPr lang="fr-FR" sz="1400" dirty="0">
                <a:latin typeface="Gill Sans MT" panose="020B0502020104020203" pitchFamily="34" charset="0"/>
              </a:rPr>
              <a:t>J’ai pris connaissance des conditions d’annulation : </a:t>
            </a:r>
            <a:r>
              <a:rPr lang="fr-FR" sz="1000" i="1" dirty="0">
                <a:latin typeface="Gill Sans MT" panose="020B0502020104020203" pitchFamily="34" charset="0"/>
              </a:rPr>
              <a:t>si rétractation dans les 10 jours informer l’organisme de formation par LRAR (timbre de la poste faisant foi), aucun montant ne sera exigé. Passé ce délai de rétractation et jusqu’à UN MOIS (1 mois) du début de la formation, 50% des arrhes seront remboursés, moins d’un mois avant le début de la formation, la totalité des arrhes sera acquise par l’organisme de formation.</a:t>
            </a:r>
          </a:p>
          <a:p>
            <a:pPr marL="285750" indent="-285750">
              <a:buFont typeface="Wingdings" panose="05000000000000000000" pitchFamily="2" charset="2"/>
              <a:buChar char="q"/>
            </a:pPr>
            <a:endParaRPr lang="en-US" sz="1000" dirty="0">
              <a:latin typeface="Gill Sans MT" panose="020B0502020104020203" pitchFamily="34" charset="0"/>
            </a:endParaRPr>
          </a:p>
          <a:p>
            <a:pPr marL="285750" indent="-285750">
              <a:buFont typeface="Wingdings" panose="05000000000000000000" pitchFamily="2" charset="2"/>
              <a:buChar char="q"/>
            </a:pPr>
            <a:r>
              <a:rPr lang="fr-FR" sz="1400" dirty="0">
                <a:latin typeface="Gill Sans MT" panose="020B0502020104020203" pitchFamily="34" charset="0"/>
              </a:rPr>
              <a:t>J’ai bien noté que mon inscription sera validée après un entretien préalable, </a:t>
            </a:r>
            <a:br>
              <a:rPr lang="fr-FR" sz="1400" dirty="0">
                <a:latin typeface="Gill Sans MT" panose="020B0502020104020203" pitchFamily="34" charset="0"/>
              </a:rPr>
            </a:br>
            <a:r>
              <a:rPr lang="fr-FR" sz="1400" dirty="0">
                <a:latin typeface="Gill Sans MT" panose="020B0502020104020203" pitchFamily="34" charset="0"/>
              </a:rPr>
              <a:t>ainsi que l’envoi de la convention de formation signée entre les deux parties</a:t>
            </a:r>
            <a:br>
              <a:rPr lang="fr-FR" sz="1400" dirty="0">
                <a:latin typeface="Gill Sans MT" panose="020B0502020104020203" pitchFamily="34" charset="0"/>
              </a:rPr>
            </a:br>
            <a:r>
              <a:rPr lang="fr-FR" sz="1400" dirty="0">
                <a:latin typeface="Gill Sans MT" panose="020B0502020104020203" pitchFamily="34" charset="0"/>
              </a:rPr>
              <a:t>	</a:t>
            </a:r>
            <a:endParaRPr lang="en-US" sz="1400" dirty="0">
              <a:latin typeface="Gill Sans MT" panose="020B0502020104020203" pitchFamily="34" charset="0"/>
            </a:endParaRPr>
          </a:p>
          <a:p>
            <a:r>
              <a:rPr lang="fr-FR" sz="1400" dirty="0">
                <a:latin typeface="Gill Sans MT" panose="020B0502020104020203" pitchFamily="34" charset="0"/>
              </a:rPr>
              <a:t>Fait à  _________________________ Le  |__|__| |__|__| |__|__|__|__| </a:t>
            </a:r>
            <a:endParaRPr lang="en-US" sz="1400" dirty="0">
              <a:latin typeface="Gill Sans MT" panose="020B0502020104020203" pitchFamily="34" charset="0"/>
            </a:endParaRPr>
          </a:p>
          <a:p>
            <a:pPr lvl="5"/>
            <a:endParaRPr lang="fr-FR" sz="1400" dirty="0">
              <a:latin typeface="Gill Sans MT" panose="020B0502020104020203" pitchFamily="34" charset="0"/>
            </a:endParaRPr>
          </a:p>
          <a:p>
            <a:pPr lvl="5"/>
            <a:r>
              <a:rPr lang="fr-FR" sz="1400" dirty="0">
                <a:latin typeface="Gill Sans MT" panose="020B0502020104020203" pitchFamily="34" charset="0"/>
              </a:rPr>
              <a:t>Signature : </a:t>
            </a:r>
            <a:endParaRPr lang="en-US" sz="1400" dirty="0">
              <a:latin typeface="Gill Sans MT" panose="020B0502020104020203" pitchFamily="34" charset="0"/>
            </a:endParaRPr>
          </a:p>
        </p:txBody>
      </p:sp>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026" y="8879160"/>
            <a:ext cx="636678" cy="970264"/>
          </a:xfrm>
          <a:prstGeom prst="rect">
            <a:avLst/>
          </a:prstGeom>
        </p:spPr>
      </p:pic>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01208" y="9057456"/>
            <a:ext cx="1415796" cy="748284"/>
          </a:xfrm>
          <a:prstGeom prst="rect">
            <a:avLst/>
          </a:prstGeom>
        </p:spPr>
      </p:pic>
      <p:sp>
        <p:nvSpPr>
          <p:cNvPr id="11" name="Rectangle 3"/>
          <p:cNvSpPr>
            <a:spLocks noChangeArrowheads="1"/>
          </p:cNvSpPr>
          <p:nvPr/>
        </p:nvSpPr>
        <p:spPr bwMode="auto">
          <a:xfrm>
            <a:off x="692696" y="9417496"/>
            <a:ext cx="3421129"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A</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ssociation pour le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D</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éveloppement du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R</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êve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É</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veillé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L</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ibre</a:t>
            </a:r>
            <a:b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br>
            <a:r>
              <a:rPr kumimoji="0" lang="fr-FR" altLang="en-US" sz="700" b="0" i="1"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Organisme Membre de la Fédération Française de Psychothérapie et de Psychanalyse (FF2P)</a:t>
            </a:r>
            <a:endParaRPr kumimoji="0" lang="en-US" altLang="en-US" sz="700" b="0" i="1" u="none" strike="noStrike" cap="none" normalizeH="0" baseline="0" dirty="0">
              <a:ln>
                <a:noFill/>
              </a:ln>
              <a:solidFill>
                <a:schemeClr val="tx1"/>
              </a:solidFill>
              <a:effectLst/>
              <a:latin typeface="Gill Sans MT" panose="020B0502020104020203"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altLang="en-US" sz="700" b="0" i="0"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Siret : 420 028 755 00031 – APE : 9499Z – Organisme de Formation N° 52 44 04351 44</a:t>
            </a:r>
            <a:endParaRPr kumimoji="0" lang="fr-FR" altLang="en-US" sz="700" b="0" i="0" u="none" strike="noStrike" cap="none" normalizeH="0" baseline="0" dirty="0">
              <a:ln>
                <a:noFill/>
              </a:ln>
              <a:solidFill>
                <a:schemeClr val="tx1"/>
              </a:solidFill>
              <a:effectLst/>
              <a:latin typeface="Gill Sans MT" panose="020B0502020104020203" pitchFamily="34" charset="0"/>
            </a:endParaRPr>
          </a:p>
        </p:txBody>
      </p:sp>
    </p:spTree>
    <p:extLst>
      <p:ext uri="{BB962C8B-B14F-4D97-AF65-F5344CB8AC3E}">
        <p14:creationId xmlns:p14="http://schemas.microsoft.com/office/powerpoint/2010/main" val="2827650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476672" y="344488"/>
            <a:ext cx="5904656" cy="646331"/>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fr-FR" sz="3600" b="1" cap="small" dirty="0">
                <a:solidFill>
                  <a:schemeClr val="accent5"/>
                </a:solidFill>
                <a:latin typeface="Gill Sans MT" panose="020B0502020104020203" pitchFamily="34" charset="0"/>
              </a:rPr>
              <a:t>Fiche de Renseignement</a:t>
            </a:r>
          </a:p>
        </p:txBody>
      </p:sp>
      <p:sp>
        <p:nvSpPr>
          <p:cNvPr id="12" name="ZoneTexte 11"/>
          <p:cNvSpPr txBox="1"/>
          <p:nvPr/>
        </p:nvSpPr>
        <p:spPr>
          <a:xfrm>
            <a:off x="292274" y="999203"/>
            <a:ext cx="6381328" cy="8240717"/>
          </a:xfrm>
          <a:prstGeom prst="rect">
            <a:avLst/>
          </a:prstGeom>
          <a:noFill/>
        </p:spPr>
        <p:txBody>
          <a:bodyPr wrap="square" rtlCol="0">
            <a:spAutoFit/>
          </a:bodyPr>
          <a:lstStyle/>
          <a:p>
            <a:r>
              <a:rPr lang="fr-FR" sz="1400" dirty="0">
                <a:latin typeface="Gill Sans MT" panose="020B0502020104020203" pitchFamily="34" charset="0"/>
              </a:rPr>
              <a:t> </a:t>
            </a:r>
            <a:endParaRPr lang="en-US" sz="1400" dirty="0">
              <a:latin typeface="Gill Sans MT" panose="020B0502020104020203" pitchFamily="34" charset="0"/>
            </a:endParaRPr>
          </a:p>
          <a:p>
            <a:r>
              <a:rPr lang="fr-FR" sz="1400" dirty="0">
                <a:latin typeface="Gill Sans MT" panose="020B0502020104020203" pitchFamily="34" charset="0"/>
              </a:rPr>
              <a:t> </a:t>
            </a:r>
            <a:endParaRPr lang="en-US" sz="1400" dirty="0">
              <a:latin typeface="Gill Sans MT" panose="020B0502020104020203" pitchFamily="34" charset="0"/>
            </a:endParaRPr>
          </a:p>
          <a:p>
            <a:r>
              <a:rPr lang="fr-FR" sz="1400" dirty="0">
                <a:latin typeface="Gill Sans MT" panose="020B0502020104020203" pitchFamily="34" charset="0"/>
              </a:rPr>
              <a:t>Nom  |__|__|__|__|__|__|__|__|__|__|__|__|__|__|__|__|__|__|__|__|__|__|__| </a:t>
            </a:r>
          </a:p>
          <a:p>
            <a:pPr>
              <a:spcBef>
                <a:spcPts val="300"/>
              </a:spcBef>
            </a:pPr>
            <a:r>
              <a:rPr lang="fr-FR" sz="1400" dirty="0">
                <a:latin typeface="Gill Sans MT" panose="020B0502020104020203" pitchFamily="34" charset="0"/>
              </a:rPr>
              <a:t>Prénom   |__|__|__|__|__|__|__|__|__|__|__|__|__|__|__|__|__|__|__|__|__|__|</a:t>
            </a:r>
            <a:endParaRPr lang="en-US" sz="1400" dirty="0">
              <a:latin typeface="Gill Sans MT" panose="020B0502020104020203" pitchFamily="34" charset="0"/>
            </a:endParaRPr>
          </a:p>
          <a:p>
            <a:r>
              <a:rPr lang="fr-FR" sz="1400" dirty="0">
                <a:latin typeface="Gill Sans MT" panose="020B0502020104020203" pitchFamily="34" charset="0"/>
              </a:rPr>
              <a:t> </a:t>
            </a:r>
            <a:endParaRPr lang="en-US" sz="1400" dirty="0">
              <a:latin typeface="Gill Sans MT" panose="020B0502020104020203" pitchFamily="34" charset="0"/>
            </a:endParaRPr>
          </a:p>
          <a:p>
            <a:r>
              <a:rPr lang="fr-FR" sz="1400" dirty="0">
                <a:latin typeface="Gill Sans MT" panose="020B0502020104020203" pitchFamily="34" charset="0"/>
              </a:rPr>
              <a:t> </a:t>
            </a:r>
            <a:endParaRPr lang="en-US" sz="1400" dirty="0">
              <a:latin typeface="Gill Sans MT" panose="020B0502020104020203" pitchFamily="34" charset="0"/>
            </a:endParaRPr>
          </a:p>
          <a:p>
            <a:r>
              <a:rPr lang="fr-FR" sz="1400" b="1" dirty="0">
                <a:solidFill>
                  <a:schemeClr val="accent5"/>
                </a:solidFill>
                <a:latin typeface="Gill Sans MT" panose="020B0502020104020203" pitchFamily="34" charset="0"/>
              </a:rPr>
              <a:t>Date de naissance</a:t>
            </a:r>
            <a:r>
              <a:rPr lang="fr-FR" sz="1400" dirty="0">
                <a:latin typeface="Gill Sans MT" panose="020B0502020104020203" pitchFamily="34" charset="0"/>
              </a:rPr>
              <a:t>  |__|__| |__|__| |__|__|__|__|  </a:t>
            </a:r>
            <a:endParaRPr lang="en-US" sz="1400" dirty="0">
              <a:latin typeface="Gill Sans MT" panose="020B0502020104020203" pitchFamily="34" charset="0"/>
            </a:endParaRPr>
          </a:p>
          <a:p>
            <a:r>
              <a:rPr lang="fr-FR" sz="1400" dirty="0">
                <a:latin typeface="Gill Sans MT" panose="020B0502020104020203" pitchFamily="34" charset="0"/>
              </a:rPr>
              <a:t> </a:t>
            </a:r>
            <a:endParaRPr lang="en-US" sz="1400" dirty="0">
              <a:latin typeface="Gill Sans MT" panose="020B0502020104020203" pitchFamily="34" charset="0"/>
            </a:endParaRPr>
          </a:p>
          <a:p>
            <a:r>
              <a:rPr lang="fr-FR" sz="1400" b="1" dirty="0">
                <a:solidFill>
                  <a:schemeClr val="accent5"/>
                </a:solidFill>
                <a:latin typeface="Gill Sans MT" panose="020B0502020104020203" pitchFamily="34" charset="0"/>
              </a:rPr>
              <a:t>Profession / Activité </a:t>
            </a:r>
          </a:p>
          <a:p>
            <a:pPr algn="ctr"/>
            <a:r>
              <a:rPr lang="fr-FR" sz="1200" i="1" dirty="0">
                <a:latin typeface="Gill Sans MT" panose="020B0502020104020203" pitchFamily="34" charset="0"/>
              </a:rPr>
              <a:t>Décrivez en quelques lignes vos activités actuelles </a:t>
            </a:r>
          </a:p>
          <a:p>
            <a:pPr algn="ctr"/>
            <a:r>
              <a:rPr lang="fr-FR" sz="1200" i="1" dirty="0">
                <a:latin typeface="Gill Sans MT" panose="020B0502020104020203" pitchFamily="34" charset="0"/>
              </a:rPr>
              <a:t>ainsi que celles pouvant avoir un lien avec la relation d’aide</a:t>
            </a:r>
            <a:r>
              <a:rPr lang="fr-FR" sz="1400" dirty="0">
                <a:latin typeface="Gill Sans MT" panose="020B0502020104020203" pitchFamily="34" charset="0"/>
              </a:rPr>
              <a:t> </a:t>
            </a:r>
          </a:p>
          <a:p>
            <a:r>
              <a:rPr lang="fr-FR" sz="1400" dirty="0">
                <a:latin typeface="Gill Sans MT" panose="020B05020201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400" dirty="0">
              <a:latin typeface="Gill Sans MT" panose="020B0502020104020203" pitchFamily="34" charset="0"/>
            </a:endParaRPr>
          </a:p>
          <a:p>
            <a:endParaRPr lang="en-US" sz="1400" dirty="0">
              <a:latin typeface="Gill Sans MT" panose="020B0502020104020203" pitchFamily="34" charset="0"/>
            </a:endParaRPr>
          </a:p>
          <a:p>
            <a:r>
              <a:rPr lang="fr-FR" sz="1400" b="1" dirty="0">
                <a:solidFill>
                  <a:schemeClr val="accent5"/>
                </a:solidFill>
                <a:latin typeface="Gill Sans MT" panose="020B0502020104020203" pitchFamily="34" charset="0"/>
              </a:rPr>
              <a:t>Type et niveau de formation</a:t>
            </a:r>
            <a:r>
              <a:rPr lang="fr-FR" sz="1400" dirty="0">
                <a:latin typeface="Gill Sans MT" panose="020B0502020104020203" pitchFamily="34" charset="0"/>
              </a:rPr>
              <a:t>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400" dirty="0">
              <a:latin typeface="Gill Sans MT" panose="020B0502020104020203" pitchFamily="34" charset="0"/>
            </a:endParaRPr>
          </a:p>
          <a:p>
            <a:endParaRPr lang="en-US" sz="1400" dirty="0">
              <a:latin typeface="Gill Sans MT" panose="020B0502020104020203" pitchFamily="34" charset="0"/>
            </a:endParaRPr>
          </a:p>
          <a:p>
            <a:r>
              <a:rPr lang="fr-FR" sz="1400" b="1" dirty="0">
                <a:solidFill>
                  <a:schemeClr val="accent5"/>
                </a:solidFill>
                <a:latin typeface="Gill Sans MT" panose="020B0502020104020203" pitchFamily="34" charset="0"/>
              </a:rPr>
              <a:t>Motivations</a:t>
            </a:r>
            <a:r>
              <a:rPr lang="fr-FR" sz="1400" dirty="0">
                <a:latin typeface="Gill Sans MT" panose="020B0502020104020203" pitchFamily="34" charset="0"/>
              </a:rPr>
              <a:t> </a:t>
            </a:r>
            <a:endParaRPr lang="en-US" sz="1400" dirty="0">
              <a:latin typeface="Gill Sans MT" panose="020B0502020104020203" pitchFamily="34" charset="0"/>
            </a:endParaRPr>
          </a:p>
          <a:p>
            <a:r>
              <a:rPr lang="fr-FR" sz="1400" dirty="0">
                <a:latin typeface="Gill Sans MT" panose="020B0502020104020203"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fr-FR" sz="1400" dirty="0">
              <a:latin typeface="Gill Sans MT" panose="020B0502020104020203" pitchFamily="34" charset="0"/>
            </a:endParaRPr>
          </a:p>
          <a:p>
            <a:r>
              <a:rPr lang="fr-FR" sz="1400" b="1" dirty="0">
                <a:solidFill>
                  <a:schemeClr val="accent5"/>
                </a:solidFill>
                <a:latin typeface="Gill Sans MT" panose="020B0502020104020203" pitchFamily="34" charset="0"/>
              </a:rPr>
              <a:t>Comment nous avez-vous connus ? </a:t>
            </a:r>
            <a:r>
              <a:rPr lang="fr-FR" sz="1400" dirty="0">
                <a:latin typeface="Gill Sans MT" panose="020B0502020104020203" pitchFamily="34" charset="0"/>
              </a:rPr>
              <a:t>________________________________</a:t>
            </a:r>
            <a:endParaRPr lang="en-US" sz="1400" dirty="0">
              <a:latin typeface="Gill Sans MT" panose="020B0502020104020203" pitchFamily="34" charset="0"/>
            </a:endParaRPr>
          </a:p>
          <a:p>
            <a:r>
              <a:rPr lang="fr-FR" sz="1400" dirty="0">
                <a:latin typeface="Gill Sans MT" panose="020B0502020104020203" pitchFamily="34" charset="0"/>
              </a:rPr>
              <a:t>  </a:t>
            </a:r>
            <a:endParaRPr lang="fr-FR" sz="800" i="1" dirty="0">
              <a:latin typeface="Gill Sans MT" panose="020B0502020104020203" pitchFamily="34" charset="0"/>
            </a:endParaRPr>
          </a:p>
          <a:p>
            <a:pPr algn="ctr"/>
            <a:r>
              <a:rPr lang="fr-FR" sz="1100" i="1" dirty="0">
                <a:latin typeface="Gill Sans MT" panose="020B0502020104020203" pitchFamily="34" charset="0"/>
              </a:rPr>
              <a:t>Merci de joindre un CV, une lettre de motivation ainsi qu’une photo d’identité</a:t>
            </a:r>
            <a:endParaRPr lang="en-US" sz="1100" i="1" dirty="0">
              <a:latin typeface="Gill Sans MT" panose="020B0502020104020203" pitchFamily="34" charset="0"/>
            </a:endParaRPr>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026" y="8879160"/>
            <a:ext cx="636678" cy="970264"/>
          </a:xfrm>
          <a:prstGeom prst="rect">
            <a:avLst/>
          </a:prstGeom>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7450" y="9129464"/>
            <a:ext cx="1279553" cy="676276"/>
          </a:xfrm>
          <a:prstGeom prst="rect">
            <a:avLst/>
          </a:prstGeom>
        </p:spPr>
      </p:pic>
      <p:sp>
        <p:nvSpPr>
          <p:cNvPr id="10" name="Rectangle 3"/>
          <p:cNvSpPr>
            <a:spLocks noChangeArrowheads="1"/>
          </p:cNvSpPr>
          <p:nvPr/>
        </p:nvSpPr>
        <p:spPr bwMode="auto">
          <a:xfrm>
            <a:off x="692696" y="9417496"/>
            <a:ext cx="3421129"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A</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ssociation pour le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D</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éveloppement du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R</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êve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É</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veillé </a:t>
            </a:r>
            <a:r>
              <a:rPr kumimoji="0" lang="fr-FR" altLang="en-US" sz="700" b="1" i="0" u="none" strike="noStrike" cap="none" normalizeH="0" baseline="0" dirty="0">
                <a:ln>
                  <a:noFill/>
                </a:ln>
                <a:solidFill>
                  <a:srgbClr val="4CB1CA"/>
                </a:solidFill>
                <a:effectLst/>
                <a:latin typeface="Gill Sans MT" panose="020B0502020104020203" pitchFamily="34" charset="0"/>
                <a:ea typeface="Calibri" pitchFamily="34" charset="0"/>
                <a:cs typeface="Calibri" pitchFamily="34" charset="0"/>
              </a:rPr>
              <a:t>L</a:t>
            </a:r>
            <a: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t>ibre</a:t>
            </a:r>
            <a:br>
              <a:rPr kumimoji="0" lang="fr-FR" altLang="en-US" sz="700" b="1" i="0" u="none" strike="noStrike" cap="none" normalizeH="0" baseline="0" dirty="0">
                <a:ln>
                  <a:noFill/>
                </a:ln>
                <a:solidFill>
                  <a:srgbClr val="404040"/>
                </a:solidFill>
                <a:effectLst/>
                <a:latin typeface="Gill Sans MT" panose="020B0502020104020203" pitchFamily="34" charset="0"/>
                <a:ea typeface="Calibri" pitchFamily="34" charset="0"/>
                <a:cs typeface="Calibri" pitchFamily="34" charset="0"/>
              </a:rPr>
            </a:br>
            <a:r>
              <a:rPr kumimoji="0" lang="fr-FR" altLang="en-US" sz="700" b="0" i="1"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Organisme Membre de la Fédération Française de Psychothérapie et de Psychanalyse (FF2P)</a:t>
            </a:r>
            <a:endParaRPr kumimoji="0" lang="en-US" altLang="en-US" sz="700" b="0" i="1" u="none" strike="noStrike" cap="none" normalizeH="0" baseline="0" dirty="0">
              <a:ln>
                <a:noFill/>
              </a:ln>
              <a:solidFill>
                <a:schemeClr val="tx1"/>
              </a:solidFill>
              <a:effectLst/>
              <a:latin typeface="Gill Sans MT" panose="020B0502020104020203"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altLang="en-US" sz="700" b="0" i="0" u="none" strike="noStrike" cap="none" normalizeH="0" baseline="0" dirty="0">
                <a:ln>
                  <a:noFill/>
                </a:ln>
                <a:solidFill>
                  <a:schemeClr val="tx1"/>
                </a:solidFill>
                <a:effectLst/>
                <a:latin typeface="Gill Sans MT" panose="020B0502020104020203" pitchFamily="34" charset="0"/>
                <a:ea typeface="Calibri" pitchFamily="34" charset="0"/>
                <a:cs typeface="Calibri" pitchFamily="34" charset="0"/>
              </a:rPr>
              <a:t>Siret : 420 028 755 00031 – APE : 9499Z – Organisme de Formation N° 52 44 04351 44</a:t>
            </a:r>
            <a:endParaRPr kumimoji="0" lang="fr-FR" altLang="en-US" sz="700" b="0" i="0" u="none" strike="noStrike" cap="none" normalizeH="0" baseline="0" dirty="0">
              <a:ln>
                <a:noFill/>
              </a:ln>
              <a:solidFill>
                <a:schemeClr val="tx1"/>
              </a:solidFill>
              <a:effectLst/>
              <a:latin typeface="Gill Sans MT" panose="020B0502020104020203" pitchFamily="34" charset="0"/>
            </a:endParaRPr>
          </a:p>
        </p:txBody>
      </p:sp>
    </p:spTree>
    <p:extLst>
      <p:ext uri="{BB962C8B-B14F-4D97-AF65-F5344CB8AC3E}">
        <p14:creationId xmlns:p14="http://schemas.microsoft.com/office/powerpoint/2010/main" val="109500892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3210</TotalTime>
  <Words>1554</Words>
  <Application>Microsoft Office PowerPoint</Application>
  <PresentationFormat>Format A4 (210 x 297 mm)</PresentationFormat>
  <Paragraphs>400</Paragraphs>
  <Slides>10</Slides>
  <Notes>1</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10</vt:i4>
      </vt:variant>
    </vt:vector>
  </HeadingPairs>
  <TitlesOfParts>
    <vt:vector size="20" baseType="lpstr">
      <vt:lpstr>Arial</vt:lpstr>
      <vt:lpstr>Arial Black</vt:lpstr>
      <vt:lpstr>Book Antiqua</vt:lpstr>
      <vt:lpstr>Calibri</vt:lpstr>
      <vt:lpstr>Gabriola</vt:lpstr>
      <vt:lpstr>Gill Sans MT</vt:lpstr>
      <vt:lpstr>Times New Roman</vt:lpstr>
      <vt:lpstr>Tw Cen MT</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BERNOU</dc:creator>
  <cp:lastModifiedBy>Formateur PR2</cp:lastModifiedBy>
  <cp:revision>447</cp:revision>
  <dcterms:created xsi:type="dcterms:W3CDTF">2016-03-23T16:11:01Z</dcterms:created>
  <dcterms:modified xsi:type="dcterms:W3CDTF">2019-05-06T13:41:43Z</dcterms:modified>
</cp:coreProperties>
</file>